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13716000" cx="24384000"/>
  <p:notesSz cx="6858000" cy="9144000"/>
  <p:embeddedFontLst>
    <p:embeddedFont>
      <p:font typeface="Montserrat SemiBold"/>
      <p:regular r:id="rId22"/>
      <p:bold r:id="rId23"/>
      <p:italic r:id="rId24"/>
      <p:boldItalic r:id="rId25"/>
    </p:embeddedFont>
    <p:embeddedFont>
      <p:font typeface="Helvetica Neue"/>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j7v1zXDohgtHAz0joKgDDF3EtZ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SemiBold-regular.fntdata"/><Relationship Id="rId21" Type="http://schemas.openxmlformats.org/officeDocument/2006/relationships/slide" Target="slides/slide17.xml"/><Relationship Id="rId24" Type="http://schemas.openxmlformats.org/officeDocument/2006/relationships/font" Target="fonts/MontserratSemiBold-italic.fntdata"/><Relationship Id="rId23" Type="http://schemas.openxmlformats.org/officeDocument/2006/relationships/font" Target="fonts/Montserrat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regular.fntdata"/><Relationship Id="rId25" Type="http://schemas.openxmlformats.org/officeDocument/2006/relationships/font" Target="fonts/MontserratSemiBold-boldItalic.fntdata"/><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cd210727d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gfcd210727d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cd210727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 name="Google Shape;204;gfcd210727d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cd210727d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gfcd210727d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cd210727d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gfcd210727d_0_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 name="Google Shape;145;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bg>
      <p:bgPr>
        <a:solidFill>
          <a:srgbClr val="4294A2"/>
        </a:solidFill>
      </p:bgPr>
    </p:bg>
    <p:spTree>
      <p:nvGrpSpPr>
        <p:cNvPr id="12" name="Shape 12"/>
        <p:cNvGrpSpPr/>
        <p:nvPr/>
      </p:nvGrpSpPr>
      <p:grpSpPr>
        <a:xfrm>
          <a:off x="0" y="0"/>
          <a:ext cx="0" cy="0"/>
          <a:chOff x="0" y="0"/>
          <a:chExt cx="0" cy="0"/>
        </a:xfrm>
      </p:grpSpPr>
      <p:sp>
        <p:nvSpPr>
          <p:cNvPr id="13" name="Google Shape;13;p15"/>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rtl="1" algn="r">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sp>
        <p:nvSpPr>
          <p:cNvPr id="14" name="Google Shape;14;p15"/>
          <p:cNvSpPr txBox="1"/>
          <p:nvPr>
            <p:ph idx="1" type="body"/>
          </p:nvPr>
        </p:nvSpPr>
        <p:spPr>
          <a:xfrm>
            <a:off x="1206500" y="7196865"/>
            <a:ext cx="21971000" cy="1905001"/>
          </a:xfrm>
          <a:prstGeom prst="rect">
            <a:avLst/>
          </a:prstGeom>
          <a:noFill/>
          <a:ln>
            <a:noFill/>
          </a:ln>
        </p:spPr>
        <p:txBody>
          <a:bodyPr anchorCtr="0" anchor="t" bIns="50800" lIns="50800" spcFirstLastPara="1" rIns="50800" wrap="square" tIns="50800">
            <a:normAutofit/>
          </a:bodyPr>
          <a:lstStyle>
            <a:lvl1pPr indent="-228600" lvl="0" marL="457200" rtl="1" algn="r">
              <a:lnSpc>
                <a:spcPct val="100000"/>
              </a:lnSpc>
              <a:spcBef>
                <a:spcPts val="0"/>
              </a:spcBef>
              <a:spcAft>
                <a:spcPts val="0"/>
              </a:spcAft>
              <a:buClr>
                <a:srgbClr val="FFFFFF"/>
              </a:buClr>
              <a:buSzPts val="5500"/>
              <a:buFont typeface="Helvetica Neue"/>
              <a:buNone/>
              <a:defRPr b="1" sz="5500">
                <a:solidFill>
                  <a:srgbClr val="FFFFFF"/>
                </a:solidFill>
              </a:defRPr>
            </a:lvl1pPr>
            <a:lvl2pPr indent="-228600" lvl="1" marL="914400" rtl="1" algn="r">
              <a:lnSpc>
                <a:spcPct val="100000"/>
              </a:lnSpc>
              <a:spcBef>
                <a:spcPts val="0"/>
              </a:spcBef>
              <a:spcAft>
                <a:spcPts val="0"/>
              </a:spcAft>
              <a:buClr>
                <a:srgbClr val="FFFFFF"/>
              </a:buClr>
              <a:buSzPts val="5500"/>
              <a:buFont typeface="Helvetica Neue"/>
              <a:buNone/>
              <a:defRPr b="1" sz="5500">
                <a:solidFill>
                  <a:srgbClr val="FFFFFF"/>
                </a:solidFill>
              </a:defRPr>
            </a:lvl2pPr>
            <a:lvl3pPr indent="-228600" lvl="2" marL="1371600" rtl="1" algn="r">
              <a:lnSpc>
                <a:spcPct val="100000"/>
              </a:lnSpc>
              <a:spcBef>
                <a:spcPts val="0"/>
              </a:spcBef>
              <a:spcAft>
                <a:spcPts val="0"/>
              </a:spcAft>
              <a:buClr>
                <a:srgbClr val="FFFFFF"/>
              </a:buClr>
              <a:buSzPts val="5500"/>
              <a:buFont typeface="Helvetica Neue"/>
              <a:buNone/>
              <a:defRPr b="1" sz="5500">
                <a:solidFill>
                  <a:srgbClr val="FFFFFF"/>
                </a:solidFill>
              </a:defRPr>
            </a:lvl3pPr>
            <a:lvl4pPr indent="-228600" lvl="3" marL="1828800" rtl="1" algn="r">
              <a:lnSpc>
                <a:spcPct val="100000"/>
              </a:lnSpc>
              <a:spcBef>
                <a:spcPts val="0"/>
              </a:spcBef>
              <a:spcAft>
                <a:spcPts val="0"/>
              </a:spcAft>
              <a:buClr>
                <a:srgbClr val="FFFFFF"/>
              </a:buClr>
              <a:buSzPts val="5500"/>
              <a:buFont typeface="Helvetica Neue"/>
              <a:buNone/>
              <a:defRPr b="1" sz="5500">
                <a:solidFill>
                  <a:srgbClr val="FFFFFF"/>
                </a:solidFill>
              </a:defRPr>
            </a:lvl4pPr>
            <a:lvl5pPr indent="-228600" lvl="4" marL="2286000" rtl="1" algn="r">
              <a:lnSpc>
                <a:spcPct val="100000"/>
              </a:lnSpc>
              <a:spcBef>
                <a:spcPts val="0"/>
              </a:spcBef>
              <a:spcAft>
                <a:spcPts val="0"/>
              </a:spcAft>
              <a:buClr>
                <a:srgbClr val="FFFFFF"/>
              </a:buClr>
              <a:buSzPts val="5500"/>
              <a:buFont typeface="Helvetica Neue"/>
              <a:buNone/>
              <a:defRPr b="1" sz="5500">
                <a:solidFill>
                  <a:srgbClr val="FFFFFF"/>
                </a:solidFill>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pic>
        <p:nvPicPr>
          <p:cNvPr descr="mcittt-01.png" id="15" name="Google Shape;15;p15"/>
          <p:cNvPicPr preferRelativeResize="0"/>
          <p:nvPr/>
        </p:nvPicPr>
        <p:blipFill rotWithShape="1">
          <a:blip r:embed="rId2">
            <a:alphaModFix/>
          </a:blip>
          <a:srcRect b="0" l="0" r="0" t="0"/>
          <a:stretch/>
        </p:blipFill>
        <p:spPr>
          <a:xfrm>
            <a:off x="5351098" y="11337232"/>
            <a:ext cx="4777359" cy="2687265"/>
          </a:xfrm>
          <a:prstGeom prst="rect">
            <a:avLst/>
          </a:prstGeom>
          <a:noFill/>
          <a:ln>
            <a:noFill/>
          </a:ln>
        </p:spPr>
      </p:pic>
      <p:pic>
        <p:nvPicPr>
          <p:cNvPr descr="Tuwaiq Academy Logo-02.png" id="16" name="Google Shape;16;p15"/>
          <p:cNvPicPr preferRelativeResize="0"/>
          <p:nvPr/>
        </p:nvPicPr>
        <p:blipFill rotWithShape="1">
          <a:blip r:embed="rId3">
            <a:alphaModFix/>
          </a:blip>
          <a:srcRect b="0" l="0" r="0" t="0"/>
          <a:stretch/>
        </p:blipFill>
        <p:spPr>
          <a:xfrm>
            <a:off x="-551050" y="10674873"/>
            <a:ext cx="7136316" cy="4011984"/>
          </a:xfrm>
          <a:prstGeom prst="rect">
            <a:avLst/>
          </a:prstGeom>
          <a:noFill/>
          <a:ln>
            <a:noFill/>
          </a:ln>
        </p:spPr>
      </p:pic>
      <p:pic>
        <p:nvPicPr>
          <p:cNvPr descr="logoSAFCSP-01.png" id="17" name="Google Shape;17;p15"/>
          <p:cNvPicPr preferRelativeResize="0"/>
          <p:nvPr/>
        </p:nvPicPr>
        <p:blipFill rotWithShape="1">
          <a:blip r:embed="rId4">
            <a:alphaModFix/>
          </a:blip>
          <a:srcRect b="0" l="0" r="0" t="0"/>
          <a:stretch/>
        </p:blipFill>
        <p:spPr>
          <a:xfrm>
            <a:off x="9510718" y="10674873"/>
            <a:ext cx="5672729" cy="4011984"/>
          </a:xfrm>
          <a:prstGeom prst="rect">
            <a:avLst/>
          </a:prstGeom>
          <a:noFill/>
          <a:ln>
            <a:noFill/>
          </a:ln>
        </p:spPr>
      </p:pic>
      <p:sp>
        <p:nvSpPr>
          <p:cNvPr id="18" name="Google Shape;18;p15"/>
          <p:cNvSpPr/>
          <p:nvPr/>
        </p:nvSpPr>
        <p:spPr>
          <a:xfrm>
            <a:off x="5858" y="-54931"/>
            <a:ext cx="24372285" cy="1531839"/>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0" i="0" lang="en-US" sz="3200" u="none" cap="none" strike="noStrike">
                <a:solidFill>
                  <a:srgbClr val="FFFFFF"/>
                </a:solidFill>
                <a:latin typeface="Helvetica Neue"/>
                <a:ea typeface="Helvetica Neue"/>
                <a:cs typeface="Helvetica Neue"/>
                <a:sym typeface="Helvetica Neue"/>
              </a:rPr>
              <a:t>v</a:t>
            </a:r>
            <a:endParaRPr/>
          </a:p>
        </p:txBody>
      </p:sp>
      <p:pic>
        <p:nvPicPr>
          <p:cNvPr descr="Tuwaiq1000-google-logo-01.png" id="19" name="Google Shape;19;p15"/>
          <p:cNvPicPr preferRelativeResize="0"/>
          <p:nvPr/>
        </p:nvPicPr>
        <p:blipFill rotWithShape="1">
          <a:blip r:embed="rId5">
            <a:alphaModFix/>
          </a:blip>
          <a:srcRect b="0" l="0" r="0" t="0"/>
          <a:stretch/>
        </p:blipFill>
        <p:spPr>
          <a:xfrm>
            <a:off x="502625" y="-970857"/>
            <a:ext cx="6194032" cy="3363691"/>
          </a:xfrm>
          <a:prstGeom prst="rect">
            <a:avLst/>
          </a:prstGeom>
          <a:noFill/>
          <a:ln>
            <a:noFill/>
          </a:ln>
        </p:spPr>
      </p:pic>
      <p:sp>
        <p:nvSpPr>
          <p:cNvPr id="20" name="Google Shape;20;p1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howMasterSp="0">
  <p:cSld name="Photo">
    <p:spTree>
      <p:nvGrpSpPr>
        <p:cNvPr id="80" name="Shape 80"/>
        <p:cNvGrpSpPr/>
        <p:nvPr/>
      </p:nvGrpSpPr>
      <p:grpSpPr>
        <a:xfrm>
          <a:off x="0" y="0"/>
          <a:ext cx="0" cy="0"/>
          <a:chOff x="0" y="0"/>
          <a:chExt cx="0" cy="0"/>
        </a:xfrm>
      </p:grpSpPr>
      <p:sp>
        <p:nvSpPr>
          <p:cNvPr id="81" name="Google Shape;81;p24"/>
          <p:cNvSpPr/>
          <p:nvPr>
            <p:ph idx="2" type="pic"/>
          </p:nvPr>
        </p:nvSpPr>
        <p:spPr>
          <a:xfrm>
            <a:off x="5853394" y="519393"/>
            <a:ext cx="12677213" cy="12677214"/>
          </a:xfrm>
          <a:prstGeom prst="rect">
            <a:avLst/>
          </a:prstGeom>
          <a:noFill/>
          <a:ln>
            <a:noFill/>
          </a:ln>
        </p:spPr>
      </p:sp>
      <p:pic>
        <p:nvPicPr>
          <p:cNvPr descr="Tuwaiq1000-google-logo-01.png" id="82" name="Google Shape;82;p24"/>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sp>
        <p:nvSpPr>
          <p:cNvPr id="83" name="Google Shape;83;p2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b="0" i="0" sz="1800" u="none" cap="none" strike="noStrike">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showMasterSp="0" type="tx">
  <p:cSld name="TITLE_AND_BODY">
    <p:spTree>
      <p:nvGrpSpPr>
        <p:cNvPr id="21" name="Shape 21"/>
        <p:cNvGrpSpPr/>
        <p:nvPr/>
      </p:nvGrpSpPr>
      <p:grpSpPr>
        <a:xfrm>
          <a:off x="0" y="0"/>
          <a:ext cx="0" cy="0"/>
          <a:chOff x="0" y="0"/>
          <a:chExt cx="0" cy="0"/>
        </a:xfrm>
      </p:grpSpPr>
      <p:sp>
        <p:nvSpPr>
          <p:cNvPr id="22" name="Google Shape;22;p16"/>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5500"/>
              <a:buFont typeface="Helvetica Neue"/>
              <a:buNone/>
              <a:defRPr b="1" sz="55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23" name="Google Shape;23;p16"/>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rtl="1" algn="r">
              <a:lnSpc>
                <a:spcPct val="90000"/>
              </a:lnSpc>
              <a:spcBef>
                <a:spcPts val="4500"/>
              </a:spcBef>
              <a:spcAft>
                <a:spcPts val="0"/>
              </a:spcAft>
              <a:buClr>
                <a:srgbClr val="5E5E5E"/>
              </a:buClr>
              <a:buSzPts val="2214"/>
              <a:buChar char="•"/>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24" name="Google Shape;24;p16"/>
          <p:cNvSpPr/>
          <p:nvPr>
            <p:ph idx="3" type="pic"/>
          </p:nvPr>
        </p:nvSpPr>
        <p:spPr>
          <a:xfrm>
            <a:off x="12193751" y="1401265"/>
            <a:ext cx="10913372" cy="10913371"/>
          </a:xfrm>
          <a:prstGeom prst="rect">
            <a:avLst/>
          </a:prstGeom>
          <a:noFill/>
          <a:ln>
            <a:noFill/>
          </a:ln>
        </p:spPr>
      </p:sp>
      <p:sp>
        <p:nvSpPr>
          <p:cNvPr id="25" name="Google Shape;25;p16"/>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rtl="1" algn="r">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pic>
        <p:nvPicPr>
          <p:cNvPr descr="Tuwaiq1000-google-logo-01.png" id="26" name="Google Shape;26;p16"/>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Tuwaiq Academy LogoWaterMark-01-01.png" id="27" name="Google Shape;27;p16"/>
          <p:cNvPicPr preferRelativeResize="0"/>
          <p:nvPr/>
        </p:nvPicPr>
        <p:blipFill rotWithShape="1">
          <a:blip r:embed="rId3">
            <a:alphaModFix amt="50159"/>
          </a:blip>
          <a:srcRect b="0" l="0" r="0" t="0"/>
          <a:stretch/>
        </p:blipFill>
        <p:spPr>
          <a:xfrm>
            <a:off x="2141904" y="-7352294"/>
            <a:ext cx="20100192" cy="28420589"/>
          </a:xfrm>
          <a:prstGeom prst="rect">
            <a:avLst/>
          </a:prstGeom>
          <a:noFill/>
          <a:ln>
            <a:noFill/>
          </a:ln>
        </p:spPr>
      </p:pic>
      <p:sp>
        <p:nvSpPr>
          <p:cNvPr id="28" name="Google Shape;28;p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howMasterSp="0">
  <p:cSld name="Statement">
    <p:spTree>
      <p:nvGrpSpPr>
        <p:cNvPr id="29" name="Shape 29"/>
        <p:cNvGrpSpPr/>
        <p:nvPr/>
      </p:nvGrpSpPr>
      <p:grpSpPr>
        <a:xfrm>
          <a:off x="0" y="0"/>
          <a:ext cx="0" cy="0"/>
          <a:chOff x="0" y="0"/>
          <a:chExt cx="0" cy="0"/>
        </a:xfrm>
      </p:grpSpPr>
      <p:pic>
        <p:nvPicPr>
          <p:cNvPr descr="Tuwaiq1000-google-logo-01.png" id="30" name="Google Shape;30;p17"/>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1.png" id="31" name="Google Shape;31;p17"/>
          <p:cNvPicPr preferRelativeResize="0"/>
          <p:nvPr/>
        </p:nvPicPr>
        <p:blipFill rotWithShape="1">
          <a:blip r:embed="rId3">
            <a:alphaModFix/>
          </a:blip>
          <a:srcRect b="0" l="0" r="0" t="0"/>
          <a:stretch/>
        </p:blipFill>
        <p:spPr>
          <a:xfrm>
            <a:off x="-987801" y="-1621804"/>
            <a:ext cx="9700512" cy="13716001"/>
          </a:xfrm>
          <a:prstGeom prst="rect">
            <a:avLst/>
          </a:prstGeom>
          <a:noFill/>
          <a:ln>
            <a:noFill/>
          </a:ln>
        </p:spPr>
      </p:pic>
      <p:sp>
        <p:nvSpPr>
          <p:cNvPr id="32" name="Google Shape;32;p17"/>
          <p:cNvSpPr txBox="1"/>
          <p:nvPr>
            <p:ph idx="1" type="body"/>
          </p:nvPr>
        </p:nvSpPr>
        <p:spPr>
          <a:xfrm>
            <a:off x="20006181" y="3163652"/>
            <a:ext cx="3045544" cy="8205375"/>
          </a:xfrm>
          <a:prstGeom prst="rect">
            <a:avLst/>
          </a:prstGeom>
          <a:noFill/>
          <a:ln>
            <a:noFill/>
          </a:ln>
        </p:spPr>
        <p:txBody>
          <a:bodyPr anchorCtr="0" anchor="ctr" bIns="50800" lIns="50800" spcFirstLastPara="1" rIns="50800" wrap="square" tIns="50800">
            <a:normAutofit/>
          </a:bodyPr>
          <a:lstStyle>
            <a:lvl1pPr indent="-369189" lvl="0" marL="457200" rtl="1" algn="r">
              <a:lnSpc>
                <a:spcPct val="90000"/>
              </a:lnSpc>
              <a:spcBef>
                <a:spcPts val="4500"/>
              </a:spcBef>
              <a:spcAft>
                <a:spcPts val="0"/>
              </a:spcAft>
              <a:buClr>
                <a:srgbClr val="5E5E5E"/>
              </a:buClr>
              <a:buSzPts val="2214"/>
              <a:buChar char="•"/>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33" name="Google Shape;33;p17"/>
          <p:cNvSpPr txBox="1"/>
          <p:nvPr>
            <p:ph idx="2" type="body"/>
          </p:nvPr>
        </p:nvSpPr>
        <p:spPr>
          <a:xfrm>
            <a:off x="1780557" y="3163652"/>
            <a:ext cx="17993860" cy="8205375"/>
          </a:xfrm>
          <a:prstGeom prst="rect">
            <a:avLst/>
          </a:prstGeom>
          <a:noFill/>
          <a:ln>
            <a:noFill/>
          </a:ln>
        </p:spPr>
        <p:txBody>
          <a:bodyPr anchorCtr="0" anchor="ctr" bIns="50800" lIns="50800" spcFirstLastPara="1" rIns="50800" wrap="square" tIns="50800">
            <a:normAutofit/>
          </a:bodyPr>
          <a:lstStyle>
            <a:lvl1pPr indent="-369189" lvl="0" marL="457200" rtl="1" algn="r">
              <a:lnSpc>
                <a:spcPct val="90000"/>
              </a:lnSpc>
              <a:spcBef>
                <a:spcPts val="4500"/>
              </a:spcBef>
              <a:spcAft>
                <a:spcPts val="0"/>
              </a:spcAft>
              <a:buClr>
                <a:srgbClr val="5E5E5E"/>
              </a:buClr>
              <a:buSzPts val="2214"/>
              <a:buChar char="•"/>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34" name="Google Shape;34;p17"/>
          <p:cNvSpPr txBox="1"/>
          <p:nvPr>
            <p:ph idx="3" type="body"/>
          </p:nvPr>
        </p:nvSpPr>
        <p:spPr>
          <a:xfrm>
            <a:off x="1759560" y="1813733"/>
            <a:ext cx="7656921" cy="817668"/>
          </a:xfrm>
          <a:prstGeom prst="rect">
            <a:avLst/>
          </a:prstGeom>
          <a:noFill/>
          <a:ln>
            <a:noFill/>
          </a:ln>
        </p:spPr>
        <p:txBody>
          <a:bodyPr anchorCtr="0" anchor="ctr" bIns="50800" lIns="50800" spcFirstLastPara="1" rIns="50800" wrap="square" tIns="50800">
            <a:normAutofit/>
          </a:bodyPr>
          <a:lstStyle>
            <a:lvl1pPr indent="-228600" lvl="0" marL="457200" rtl="1" algn="l">
              <a:lnSpc>
                <a:spcPct val="100000"/>
              </a:lnSpc>
              <a:spcBef>
                <a:spcPts val="0"/>
              </a:spcBef>
              <a:spcAft>
                <a:spcPts val="0"/>
              </a:spcAft>
              <a:buClr>
                <a:srgbClr val="5E5E5E"/>
              </a:buClr>
              <a:buSzPts val="2400"/>
              <a:buFont typeface="Helvetica Neue"/>
              <a:buNone/>
              <a:defRPr sz="2400">
                <a:latin typeface="Helvetica Neue"/>
                <a:ea typeface="Helvetica Neue"/>
                <a:cs typeface="Helvetica Neue"/>
                <a:sym typeface="Helvetica Neue"/>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35" name="Google Shape;35;p17"/>
          <p:cNvSpPr txBox="1"/>
          <p:nvPr>
            <p:ph idx="4" type="body"/>
          </p:nvPr>
        </p:nvSpPr>
        <p:spPr>
          <a:xfrm>
            <a:off x="12115931" y="1813733"/>
            <a:ext cx="7656922" cy="817668"/>
          </a:xfrm>
          <a:prstGeom prst="rect">
            <a:avLst/>
          </a:prstGeom>
          <a:noFill/>
          <a:ln>
            <a:noFill/>
          </a:ln>
        </p:spPr>
        <p:txBody>
          <a:bodyPr anchorCtr="0" anchor="ctr" bIns="50800" lIns="50800" spcFirstLastPara="1" rIns="50800" wrap="square" tIns="50800">
            <a:normAutofit/>
          </a:bodyPr>
          <a:lstStyle>
            <a:lvl1pPr indent="-228600" lvl="0" marL="457200" rtl="1" algn="r">
              <a:lnSpc>
                <a:spcPct val="80000"/>
              </a:lnSpc>
              <a:spcBef>
                <a:spcPts val="0"/>
              </a:spcBef>
              <a:spcAft>
                <a:spcPts val="0"/>
              </a:spcAft>
              <a:buClr>
                <a:srgbClr val="6B7076"/>
              </a:buClr>
              <a:buSzPts val="4760"/>
              <a:buFont typeface="Helvetica Neue"/>
              <a:buNone/>
              <a:defRPr b="1" sz="4760">
                <a:solidFill>
                  <a:srgbClr val="6B7076"/>
                </a:solidFill>
                <a:latin typeface="Helvetica Neue"/>
                <a:ea typeface="Helvetica Neue"/>
                <a:cs typeface="Helvetica Neue"/>
                <a:sym typeface="Helvetica Neue"/>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pic>
        <p:nvPicPr>
          <p:cNvPr descr="Tuwaiq Academy LogoWaterMark-01-01.png" id="36" name="Google Shape;36;p17"/>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37" name="Google Shape;37;p1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showMasterSp="0">
  <p:cSld name="Title &amp; Photo">
    <p:spTree>
      <p:nvGrpSpPr>
        <p:cNvPr id="38" name="Shape 38"/>
        <p:cNvGrpSpPr/>
        <p:nvPr/>
      </p:nvGrpSpPr>
      <p:grpSpPr>
        <a:xfrm>
          <a:off x="0" y="0"/>
          <a:ext cx="0" cy="0"/>
          <a:chOff x="0" y="0"/>
          <a:chExt cx="0" cy="0"/>
        </a:xfrm>
      </p:grpSpPr>
      <p:sp>
        <p:nvSpPr>
          <p:cNvPr id="39" name="Google Shape;39;p18"/>
          <p:cNvSpPr txBox="1"/>
          <p:nvPr>
            <p:ph type="title"/>
          </p:nvPr>
        </p:nvSpPr>
        <p:spPr>
          <a:xfrm>
            <a:off x="1206500" y="7123707"/>
            <a:ext cx="19570511" cy="4648201"/>
          </a:xfrm>
          <a:prstGeom prst="rect">
            <a:avLst/>
          </a:prstGeom>
          <a:noFill/>
          <a:ln>
            <a:noFill/>
          </a:ln>
        </p:spPr>
        <p:txBody>
          <a:bodyPr anchorCtr="0" anchor="b" bIns="50800" lIns="50800" spcFirstLastPara="1" rIns="50800" wrap="square" tIns="50800">
            <a:normAutofit/>
          </a:bodyPr>
          <a:lstStyle>
            <a:lvl1pPr lvl="0" rtl="1" algn="r">
              <a:lnSpc>
                <a:spcPct val="80000"/>
              </a:lnSpc>
              <a:spcBef>
                <a:spcPts val="0"/>
              </a:spcBef>
              <a:spcAft>
                <a:spcPts val="0"/>
              </a:spcAft>
              <a:buClr>
                <a:srgbClr val="5E5E5E"/>
              </a:buClr>
              <a:buSzPts val="11600"/>
              <a:buFont typeface="Helvetica Neue"/>
              <a:buNone/>
              <a:defRPr sz="11600"/>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sp>
        <p:nvSpPr>
          <p:cNvPr id="40" name="Google Shape;40;p18"/>
          <p:cNvSpPr txBox="1"/>
          <p:nvPr>
            <p:ph idx="1" type="body"/>
          </p:nvPr>
        </p:nvSpPr>
        <p:spPr>
          <a:xfrm>
            <a:off x="1207690" y="1106137"/>
            <a:ext cx="19568131" cy="636979"/>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3600"/>
              <a:buFont typeface="Helvetica Neue"/>
              <a:buNone/>
              <a:defRPr b="1" sz="36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41" name="Google Shape;41;p18"/>
          <p:cNvSpPr txBox="1"/>
          <p:nvPr>
            <p:ph idx="2" type="body"/>
          </p:nvPr>
        </p:nvSpPr>
        <p:spPr>
          <a:xfrm>
            <a:off x="1206500" y="11609910"/>
            <a:ext cx="19570511" cy="1116952"/>
          </a:xfrm>
          <a:prstGeom prst="rect">
            <a:avLst/>
          </a:prstGeom>
          <a:noFill/>
          <a:ln>
            <a:noFill/>
          </a:ln>
        </p:spPr>
        <p:txBody>
          <a:bodyPr anchorCtr="0" anchor="t" bIns="50800" lIns="50800" spcFirstLastPara="1" rIns="50800" wrap="square" tIns="50800">
            <a:normAutofit/>
          </a:bodyPr>
          <a:lstStyle>
            <a:lvl1pPr indent="-228600" lvl="0" marL="457200" rtl="1" algn="r">
              <a:lnSpc>
                <a:spcPct val="100000"/>
              </a:lnSpc>
              <a:spcBef>
                <a:spcPts val="0"/>
              </a:spcBef>
              <a:spcAft>
                <a:spcPts val="0"/>
              </a:spcAft>
              <a:buClr>
                <a:srgbClr val="5E5E5E"/>
              </a:buClr>
              <a:buSzPts val="5500"/>
              <a:buFont typeface="Helvetica Neue"/>
              <a:buNone/>
              <a:defRPr b="1" sz="5500"/>
            </a:lvl1pPr>
            <a:lvl2pPr indent="-228600" lvl="1" marL="914400" rtl="1" algn="r">
              <a:lnSpc>
                <a:spcPct val="100000"/>
              </a:lnSpc>
              <a:spcBef>
                <a:spcPts val="0"/>
              </a:spcBef>
              <a:spcAft>
                <a:spcPts val="0"/>
              </a:spcAft>
              <a:buClr>
                <a:srgbClr val="5E5E5E"/>
              </a:buClr>
              <a:buSzPts val="5500"/>
              <a:buFont typeface="Helvetica Neue"/>
              <a:buNone/>
              <a:defRPr b="1" sz="5500"/>
            </a:lvl2pPr>
            <a:lvl3pPr indent="-228600" lvl="2" marL="1371600" rtl="1" algn="r">
              <a:lnSpc>
                <a:spcPct val="100000"/>
              </a:lnSpc>
              <a:spcBef>
                <a:spcPts val="0"/>
              </a:spcBef>
              <a:spcAft>
                <a:spcPts val="0"/>
              </a:spcAft>
              <a:buClr>
                <a:srgbClr val="5E5E5E"/>
              </a:buClr>
              <a:buSzPts val="5500"/>
              <a:buFont typeface="Helvetica Neue"/>
              <a:buNone/>
              <a:defRPr b="1" sz="5500"/>
            </a:lvl3pPr>
            <a:lvl4pPr indent="-228600" lvl="3" marL="1828800" rtl="1" algn="r">
              <a:lnSpc>
                <a:spcPct val="100000"/>
              </a:lnSpc>
              <a:spcBef>
                <a:spcPts val="0"/>
              </a:spcBef>
              <a:spcAft>
                <a:spcPts val="0"/>
              </a:spcAft>
              <a:buClr>
                <a:srgbClr val="5E5E5E"/>
              </a:buClr>
              <a:buSzPts val="5500"/>
              <a:buFont typeface="Helvetica Neue"/>
              <a:buNone/>
              <a:defRPr b="1" sz="5500"/>
            </a:lvl4pPr>
            <a:lvl5pPr indent="-228600" lvl="4" marL="2286000" rtl="1" algn="r">
              <a:lnSpc>
                <a:spcPct val="100000"/>
              </a:lnSpc>
              <a:spcBef>
                <a:spcPts val="0"/>
              </a:spcBef>
              <a:spcAft>
                <a:spcPts val="0"/>
              </a:spcAft>
              <a:buClr>
                <a:srgbClr val="5E5E5E"/>
              </a:buClr>
              <a:buSzPts val="5500"/>
              <a:buFont typeface="Helvetica Neue"/>
              <a:buNone/>
              <a:defRPr b="1" sz="5500"/>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42" name="Google Shape;42;p18"/>
          <p:cNvSpPr/>
          <p:nvPr/>
        </p:nvSpPr>
        <p:spPr>
          <a:xfrm>
            <a:off x="21848894" y="-110577"/>
            <a:ext cx="2543007" cy="13937154"/>
          </a:xfrm>
          <a:prstGeom prst="rect">
            <a:avLst/>
          </a:prstGeom>
          <a:solidFill>
            <a:srgbClr val="4294A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pic>
        <p:nvPicPr>
          <p:cNvPr descr="Tuwaiq1000-google-logo-01.png" id="43" name="Google Shape;43;p18"/>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2.png" id="44" name="Google Shape;44;p18"/>
          <p:cNvPicPr preferRelativeResize="0"/>
          <p:nvPr/>
        </p:nvPicPr>
        <p:blipFill rotWithShape="1">
          <a:blip r:embed="rId3">
            <a:alphaModFix/>
          </a:blip>
          <a:srcRect b="0" l="0" r="0" t="0"/>
          <a:stretch/>
        </p:blipFill>
        <p:spPr>
          <a:xfrm>
            <a:off x="-4451082" y="0"/>
            <a:ext cx="9700512" cy="13716001"/>
          </a:xfrm>
          <a:prstGeom prst="rect">
            <a:avLst/>
          </a:prstGeom>
          <a:noFill/>
          <a:ln>
            <a:noFill/>
          </a:ln>
        </p:spPr>
      </p:pic>
      <p:pic>
        <p:nvPicPr>
          <p:cNvPr descr="Tuwaiq Academy LogoWaterMark-01-01.png" id="45" name="Google Shape;45;p18"/>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46" name="Google Shape;46;p1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47" name="Shape 47"/>
        <p:cNvGrpSpPr/>
        <p:nvPr/>
      </p:nvGrpSpPr>
      <p:grpSpPr>
        <a:xfrm>
          <a:off x="0" y="0"/>
          <a:ext cx="0" cy="0"/>
          <a:chOff x="0" y="0"/>
          <a:chExt cx="0" cy="0"/>
        </a:xfrm>
      </p:grpSpPr>
      <p:sp>
        <p:nvSpPr>
          <p:cNvPr id="48" name="Google Shape;48;p1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rtl="1" algn="r">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sp>
        <p:nvSpPr>
          <p:cNvPr id="49" name="Google Shape;49;p19"/>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rtl="1" algn="r">
              <a:lnSpc>
                <a:spcPct val="90000"/>
              </a:lnSpc>
              <a:spcBef>
                <a:spcPts val="4500"/>
              </a:spcBef>
              <a:spcAft>
                <a:spcPts val="0"/>
              </a:spcAft>
              <a:buClr>
                <a:srgbClr val="5E5E5E"/>
              </a:buClr>
              <a:buSzPts val="2214"/>
              <a:buChar char="•"/>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50" name="Google Shape;50;p19"/>
          <p:cNvSpPr txBox="1"/>
          <p:nvPr>
            <p:ph idx="2"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5500"/>
              <a:buFont typeface="Helvetica Neue"/>
              <a:buNone/>
              <a:defRPr b="1" sz="55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51" name="Google Shape;51;p1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showMasterSp="0">
  <p:cSld name="Bullets">
    <p:spTree>
      <p:nvGrpSpPr>
        <p:cNvPr id="52" name="Shape 52"/>
        <p:cNvGrpSpPr/>
        <p:nvPr/>
      </p:nvGrpSpPr>
      <p:grpSpPr>
        <a:xfrm>
          <a:off x="0" y="0"/>
          <a:ext cx="0" cy="0"/>
          <a:chOff x="0" y="0"/>
          <a:chExt cx="0" cy="0"/>
        </a:xfrm>
      </p:grpSpPr>
      <p:sp>
        <p:nvSpPr>
          <p:cNvPr id="53" name="Google Shape;53;p20"/>
          <p:cNvSpPr txBox="1"/>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381000" lvl="0" marL="381000" marR="0" rtl="1" algn="r">
              <a:lnSpc>
                <a:spcPct val="90000"/>
              </a:lnSpc>
              <a:spcBef>
                <a:spcPts val="0"/>
              </a:spcBef>
              <a:spcAft>
                <a:spcPts val="0"/>
              </a:spcAft>
              <a:buClr>
                <a:srgbClr val="5E5E5E"/>
              </a:buClr>
              <a:buSzPts val="3690"/>
              <a:buFont typeface="Helvetica Neue"/>
              <a:buChar char="•"/>
            </a:pPr>
            <a:r>
              <a:rPr b="0" i="0" lang="en-US" sz="3000" u="none" cap="none" strike="noStrike">
                <a:solidFill>
                  <a:srgbClr val="5E5E5E"/>
                </a:solidFill>
                <a:latin typeface="Helvetica Neue"/>
                <a:ea typeface="Helvetica Neue"/>
                <a:cs typeface="Helvetica Neue"/>
                <a:sym typeface="Helvetica Neue"/>
              </a:rPr>
              <a:t>Body Level One</a:t>
            </a:r>
            <a:endParaRPr/>
          </a:p>
          <a:p>
            <a:pPr indent="-381000" lvl="1" marL="990600" marR="0" rtl="1" algn="r">
              <a:lnSpc>
                <a:spcPct val="90000"/>
              </a:lnSpc>
              <a:spcBef>
                <a:spcPts val="4500"/>
              </a:spcBef>
              <a:spcAft>
                <a:spcPts val="0"/>
              </a:spcAft>
              <a:buClr>
                <a:srgbClr val="5E5E5E"/>
              </a:buClr>
              <a:buSzPts val="3690"/>
              <a:buFont typeface="Helvetica Neue"/>
              <a:buChar char="•"/>
            </a:pPr>
            <a:r>
              <a:rPr b="0" i="0" lang="en-US" sz="3000" u="none" cap="none" strike="noStrike">
                <a:solidFill>
                  <a:srgbClr val="5E5E5E"/>
                </a:solidFill>
                <a:latin typeface="Helvetica Neue"/>
                <a:ea typeface="Helvetica Neue"/>
                <a:cs typeface="Helvetica Neue"/>
                <a:sym typeface="Helvetica Neue"/>
              </a:rPr>
              <a:t>Body Level Two</a:t>
            </a:r>
            <a:endParaRPr/>
          </a:p>
          <a:p>
            <a:pPr indent="-381000" lvl="2" marL="1600200" marR="0" rtl="1" algn="r">
              <a:lnSpc>
                <a:spcPct val="90000"/>
              </a:lnSpc>
              <a:spcBef>
                <a:spcPts val="4500"/>
              </a:spcBef>
              <a:spcAft>
                <a:spcPts val="0"/>
              </a:spcAft>
              <a:buClr>
                <a:srgbClr val="5E5E5E"/>
              </a:buClr>
              <a:buSzPts val="3690"/>
              <a:buFont typeface="Helvetica Neue"/>
              <a:buChar char="•"/>
            </a:pPr>
            <a:r>
              <a:rPr b="0" i="0" lang="en-US" sz="3000" u="none" cap="none" strike="noStrike">
                <a:solidFill>
                  <a:srgbClr val="5E5E5E"/>
                </a:solidFill>
                <a:latin typeface="Helvetica Neue"/>
                <a:ea typeface="Helvetica Neue"/>
                <a:cs typeface="Helvetica Neue"/>
                <a:sym typeface="Helvetica Neue"/>
              </a:rPr>
              <a:t>Body Level Three</a:t>
            </a:r>
            <a:endParaRPr/>
          </a:p>
          <a:p>
            <a:pPr indent="-381000" lvl="3" marL="2209800" marR="0" rtl="1" algn="r">
              <a:lnSpc>
                <a:spcPct val="90000"/>
              </a:lnSpc>
              <a:spcBef>
                <a:spcPts val="4500"/>
              </a:spcBef>
              <a:spcAft>
                <a:spcPts val="0"/>
              </a:spcAft>
              <a:buClr>
                <a:srgbClr val="5E5E5E"/>
              </a:buClr>
              <a:buSzPts val="3690"/>
              <a:buFont typeface="Helvetica Neue"/>
              <a:buChar char="•"/>
            </a:pPr>
            <a:r>
              <a:rPr b="0" i="0" lang="en-US" sz="3000" u="none" cap="none" strike="noStrike">
                <a:solidFill>
                  <a:srgbClr val="5E5E5E"/>
                </a:solidFill>
                <a:latin typeface="Helvetica Neue"/>
                <a:ea typeface="Helvetica Neue"/>
                <a:cs typeface="Helvetica Neue"/>
                <a:sym typeface="Helvetica Neue"/>
              </a:rPr>
              <a:t>Body Level Four</a:t>
            </a:r>
            <a:endParaRPr/>
          </a:p>
          <a:p>
            <a:pPr indent="-381000" lvl="4" marL="2819400" marR="0" rtl="1" algn="r">
              <a:lnSpc>
                <a:spcPct val="90000"/>
              </a:lnSpc>
              <a:spcBef>
                <a:spcPts val="4500"/>
              </a:spcBef>
              <a:spcAft>
                <a:spcPts val="0"/>
              </a:spcAft>
              <a:buClr>
                <a:srgbClr val="5E5E5E"/>
              </a:buClr>
              <a:buSzPts val="3690"/>
              <a:buFont typeface="Helvetica Neue"/>
              <a:buChar char="•"/>
            </a:pPr>
            <a:r>
              <a:rPr b="0" i="0" lang="en-US" sz="3000" u="none" cap="none" strike="noStrike">
                <a:solidFill>
                  <a:srgbClr val="5E5E5E"/>
                </a:solidFill>
                <a:latin typeface="Helvetica Neue"/>
                <a:ea typeface="Helvetica Neue"/>
                <a:cs typeface="Helvetica Neue"/>
                <a:sym typeface="Helvetica Neue"/>
              </a:rPr>
              <a:t>Body Level Five</a:t>
            </a:r>
            <a:endParaRPr/>
          </a:p>
        </p:txBody>
      </p:sp>
      <p:pic>
        <p:nvPicPr>
          <p:cNvPr descr="Tuwaiq1000-google-logo-01.png" id="54" name="Google Shape;54;p20"/>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2.png" id="55" name="Google Shape;55;p20"/>
          <p:cNvPicPr preferRelativeResize="0"/>
          <p:nvPr/>
        </p:nvPicPr>
        <p:blipFill rotWithShape="1">
          <a:blip r:embed="rId3">
            <a:alphaModFix/>
          </a:blip>
          <a:srcRect b="0" l="0" r="0" t="0"/>
          <a:stretch/>
        </p:blipFill>
        <p:spPr>
          <a:xfrm>
            <a:off x="-4451082" y="0"/>
            <a:ext cx="9700512" cy="13716001"/>
          </a:xfrm>
          <a:prstGeom prst="rect">
            <a:avLst/>
          </a:prstGeom>
          <a:noFill/>
          <a:ln>
            <a:noFill/>
          </a:ln>
        </p:spPr>
      </p:pic>
      <p:pic>
        <p:nvPicPr>
          <p:cNvPr descr="Tuwaiq Academy LogoWaterMark-01-01.png" id="56" name="Google Shape;56;p20"/>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57" name="Google Shape;57;p2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58" name="Shape 58"/>
        <p:cNvGrpSpPr/>
        <p:nvPr/>
      </p:nvGrpSpPr>
      <p:grpSpPr>
        <a:xfrm>
          <a:off x="0" y="0"/>
          <a:ext cx="0" cy="0"/>
          <a:chOff x="0" y="0"/>
          <a:chExt cx="0" cy="0"/>
        </a:xfrm>
      </p:grpSpPr>
      <p:sp>
        <p:nvSpPr>
          <p:cNvPr id="59" name="Google Shape;59;p21"/>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rtl="1" algn="r">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sp>
        <p:nvSpPr>
          <p:cNvPr id="60" name="Google Shape;60;p21"/>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5500"/>
              <a:buFont typeface="Helvetica Neue"/>
              <a:buNone/>
              <a:defRPr b="1" sz="55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pic>
        <p:nvPicPr>
          <p:cNvPr descr="Tuwaiq1000-google-logo-01.png" id="61" name="Google Shape;61;p21"/>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1.png" id="62" name="Google Shape;62;p21"/>
          <p:cNvPicPr preferRelativeResize="0"/>
          <p:nvPr/>
        </p:nvPicPr>
        <p:blipFill rotWithShape="1">
          <a:blip r:embed="rId3">
            <a:alphaModFix/>
          </a:blip>
          <a:srcRect b="0" l="0" r="0" t="0"/>
          <a:stretch/>
        </p:blipFill>
        <p:spPr>
          <a:xfrm>
            <a:off x="159472" y="-2525380"/>
            <a:ext cx="9700513" cy="13716001"/>
          </a:xfrm>
          <a:prstGeom prst="rect">
            <a:avLst/>
          </a:prstGeom>
          <a:noFill/>
          <a:ln>
            <a:noFill/>
          </a:ln>
        </p:spPr>
      </p:pic>
      <p:pic>
        <p:nvPicPr>
          <p:cNvPr descr="Tuwaiq Academy LogoWaterMark-01-01.png" id="63" name="Google Shape;63;p21"/>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64" name="Google Shape;64;p2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spTree>
      <p:nvGrpSpPr>
        <p:cNvPr id="65" name="Shape 65"/>
        <p:cNvGrpSpPr/>
        <p:nvPr/>
      </p:nvGrpSpPr>
      <p:grpSpPr>
        <a:xfrm>
          <a:off x="0" y="0"/>
          <a:ext cx="0" cy="0"/>
          <a:chOff x="0" y="0"/>
          <a:chExt cx="0" cy="0"/>
        </a:xfrm>
      </p:grpSpPr>
      <p:sp>
        <p:nvSpPr>
          <p:cNvPr id="66" name="Google Shape;66;p22"/>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rtl="1" algn="r">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sp>
        <p:nvSpPr>
          <p:cNvPr id="67" name="Google Shape;67;p22"/>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5500"/>
              <a:buFont typeface="Helvetica Neue"/>
              <a:buNone/>
              <a:defRPr b="1" sz="55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68" name="Google Shape;68;p22"/>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rtl="1" algn="r">
              <a:lnSpc>
                <a:spcPct val="100000"/>
              </a:lnSpc>
              <a:spcBef>
                <a:spcPts val="1800"/>
              </a:spcBef>
              <a:spcAft>
                <a:spcPts val="0"/>
              </a:spcAft>
              <a:buClr>
                <a:srgbClr val="5E5E5E"/>
              </a:buClr>
              <a:buSzPts val="5500"/>
              <a:buFont typeface="Helvetica Neue"/>
              <a:buNone/>
              <a:defRPr sz="5500"/>
            </a:lvl1pPr>
            <a:lvl2pPr indent="-228600" lvl="1" marL="914400" rtl="1" algn="r">
              <a:lnSpc>
                <a:spcPct val="100000"/>
              </a:lnSpc>
              <a:spcBef>
                <a:spcPts val="1800"/>
              </a:spcBef>
              <a:spcAft>
                <a:spcPts val="0"/>
              </a:spcAft>
              <a:buClr>
                <a:srgbClr val="5E5E5E"/>
              </a:buClr>
              <a:buSzPts val="5500"/>
              <a:buFont typeface="Helvetica Neue"/>
              <a:buNone/>
              <a:defRPr sz="5500"/>
            </a:lvl2pPr>
            <a:lvl3pPr indent="-228600" lvl="2" marL="1371600" rtl="1" algn="r">
              <a:lnSpc>
                <a:spcPct val="100000"/>
              </a:lnSpc>
              <a:spcBef>
                <a:spcPts val="1800"/>
              </a:spcBef>
              <a:spcAft>
                <a:spcPts val="0"/>
              </a:spcAft>
              <a:buClr>
                <a:srgbClr val="5E5E5E"/>
              </a:buClr>
              <a:buSzPts val="5500"/>
              <a:buFont typeface="Helvetica Neue"/>
              <a:buNone/>
              <a:defRPr sz="5500"/>
            </a:lvl3pPr>
            <a:lvl4pPr indent="-228600" lvl="3" marL="1828800" rtl="1" algn="r">
              <a:lnSpc>
                <a:spcPct val="100000"/>
              </a:lnSpc>
              <a:spcBef>
                <a:spcPts val="1800"/>
              </a:spcBef>
              <a:spcAft>
                <a:spcPts val="0"/>
              </a:spcAft>
              <a:buClr>
                <a:srgbClr val="5E5E5E"/>
              </a:buClr>
              <a:buSzPts val="5500"/>
              <a:buFont typeface="Helvetica Neue"/>
              <a:buNone/>
              <a:defRPr sz="5500"/>
            </a:lvl4pPr>
            <a:lvl5pPr indent="-228600" lvl="4" marL="2286000" rtl="1" algn="r">
              <a:lnSpc>
                <a:spcPct val="100000"/>
              </a:lnSpc>
              <a:spcBef>
                <a:spcPts val="1800"/>
              </a:spcBef>
              <a:spcAft>
                <a:spcPts val="0"/>
              </a:spcAft>
              <a:buClr>
                <a:srgbClr val="5E5E5E"/>
              </a:buClr>
              <a:buSzPts val="5500"/>
              <a:buFont typeface="Helvetica Neue"/>
              <a:buNone/>
              <a:defRPr sz="5500"/>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pic>
        <p:nvPicPr>
          <p:cNvPr descr="Tuwaiq1000-google-logo-01.png" id="69" name="Google Shape;69;p22"/>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2.png" id="70" name="Google Shape;70;p22"/>
          <p:cNvPicPr preferRelativeResize="0"/>
          <p:nvPr/>
        </p:nvPicPr>
        <p:blipFill rotWithShape="1">
          <a:blip r:embed="rId3">
            <a:alphaModFix/>
          </a:blip>
          <a:srcRect b="0" l="0" r="0" t="0"/>
          <a:stretch/>
        </p:blipFill>
        <p:spPr>
          <a:xfrm>
            <a:off x="-4451082" y="0"/>
            <a:ext cx="9700512" cy="13716001"/>
          </a:xfrm>
          <a:prstGeom prst="rect">
            <a:avLst/>
          </a:prstGeom>
          <a:noFill/>
          <a:ln>
            <a:noFill/>
          </a:ln>
        </p:spPr>
      </p:pic>
      <p:pic>
        <p:nvPicPr>
          <p:cNvPr descr="Tuwaiq Academy LogoWaterMark-01-01.png" id="71" name="Google Shape;71;p22"/>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72" name="Google Shape;72;p2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73" name="Shape 73"/>
        <p:cNvGrpSpPr/>
        <p:nvPr/>
      </p:nvGrpSpPr>
      <p:grpSpPr>
        <a:xfrm>
          <a:off x="0" y="0"/>
          <a:ext cx="0" cy="0"/>
          <a:chOff x="0" y="0"/>
          <a:chExt cx="0" cy="0"/>
        </a:xfrm>
      </p:grpSpPr>
      <p:sp>
        <p:nvSpPr>
          <p:cNvPr id="74" name="Google Shape;74;p23"/>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3600"/>
              <a:buFont typeface="Helvetica Neue"/>
              <a:buNone/>
              <a:defRPr b="1" sz="36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75" name="Google Shape;75;p23"/>
          <p:cNvSpPr txBox="1"/>
          <p:nvPr>
            <p:ph idx="2" type="body"/>
          </p:nvPr>
        </p:nvSpPr>
        <p:spPr>
          <a:xfrm>
            <a:off x="1753923" y="4939860"/>
            <a:ext cx="20876153" cy="3836280"/>
          </a:xfrm>
          <a:prstGeom prst="rect">
            <a:avLst/>
          </a:prstGeom>
          <a:noFill/>
          <a:ln>
            <a:noFill/>
          </a:ln>
        </p:spPr>
        <p:txBody>
          <a:bodyPr anchorCtr="0" anchor="t" bIns="50800" lIns="50800" spcFirstLastPara="1" rIns="50800" wrap="square" tIns="50800">
            <a:normAutofit/>
          </a:bodyPr>
          <a:lstStyle>
            <a:lvl1pPr indent="-228600" lvl="0" marL="457200" rtl="1" algn="r">
              <a:lnSpc>
                <a:spcPct val="90000"/>
              </a:lnSpc>
              <a:spcBef>
                <a:spcPts val="0"/>
              </a:spcBef>
              <a:spcAft>
                <a:spcPts val="0"/>
              </a:spcAft>
              <a:buClr>
                <a:srgbClr val="5E5E5E"/>
              </a:buClr>
              <a:buSzPts val="8500"/>
              <a:buFont typeface="Helvetica Neue"/>
              <a:buNone/>
              <a:defRPr sz="8500"/>
            </a:lvl1pPr>
            <a:lvl2pPr indent="-228600" lvl="1" marL="914400" rtl="1" algn="r">
              <a:lnSpc>
                <a:spcPct val="90000"/>
              </a:lnSpc>
              <a:spcBef>
                <a:spcPts val="0"/>
              </a:spcBef>
              <a:spcAft>
                <a:spcPts val="0"/>
              </a:spcAft>
              <a:buClr>
                <a:srgbClr val="5E5E5E"/>
              </a:buClr>
              <a:buSzPts val="8500"/>
              <a:buFont typeface="Helvetica Neue"/>
              <a:buNone/>
              <a:defRPr sz="8500"/>
            </a:lvl2pPr>
            <a:lvl3pPr indent="-228600" lvl="2" marL="1371600" rtl="1" algn="r">
              <a:lnSpc>
                <a:spcPct val="90000"/>
              </a:lnSpc>
              <a:spcBef>
                <a:spcPts val="0"/>
              </a:spcBef>
              <a:spcAft>
                <a:spcPts val="0"/>
              </a:spcAft>
              <a:buClr>
                <a:srgbClr val="5E5E5E"/>
              </a:buClr>
              <a:buSzPts val="8500"/>
              <a:buFont typeface="Helvetica Neue"/>
              <a:buNone/>
              <a:defRPr sz="8500"/>
            </a:lvl3pPr>
            <a:lvl4pPr indent="-228600" lvl="3" marL="1828800" rtl="1" algn="r">
              <a:lnSpc>
                <a:spcPct val="90000"/>
              </a:lnSpc>
              <a:spcBef>
                <a:spcPts val="0"/>
              </a:spcBef>
              <a:spcAft>
                <a:spcPts val="0"/>
              </a:spcAft>
              <a:buClr>
                <a:srgbClr val="5E5E5E"/>
              </a:buClr>
              <a:buSzPts val="8500"/>
              <a:buFont typeface="Helvetica Neue"/>
              <a:buNone/>
              <a:defRPr sz="8500"/>
            </a:lvl4pPr>
            <a:lvl5pPr indent="-228600" lvl="4" marL="2286000" rtl="1" algn="r">
              <a:lnSpc>
                <a:spcPct val="90000"/>
              </a:lnSpc>
              <a:spcBef>
                <a:spcPts val="0"/>
              </a:spcBef>
              <a:spcAft>
                <a:spcPts val="0"/>
              </a:spcAft>
              <a:buClr>
                <a:srgbClr val="5E5E5E"/>
              </a:buClr>
              <a:buSzPts val="8500"/>
              <a:buFont typeface="Helvetica Neue"/>
              <a:buNone/>
              <a:defRPr sz="8500"/>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pic>
        <p:nvPicPr>
          <p:cNvPr descr="Tuwaiq1000-google-logo-01.png" id="76" name="Google Shape;76;p23"/>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1.png" id="77" name="Google Shape;77;p23"/>
          <p:cNvPicPr preferRelativeResize="0"/>
          <p:nvPr/>
        </p:nvPicPr>
        <p:blipFill rotWithShape="1">
          <a:blip r:embed="rId3">
            <a:alphaModFix/>
          </a:blip>
          <a:srcRect b="0" l="0" r="0" t="0"/>
          <a:stretch/>
        </p:blipFill>
        <p:spPr>
          <a:xfrm>
            <a:off x="379147" y="-3081427"/>
            <a:ext cx="9700513" cy="13716001"/>
          </a:xfrm>
          <a:prstGeom prst="rect">
            <a:avLst/>
          </a:prstGeom>
          <a:noFill/>
          <a:ln>
            <a:noFill/>
          </a:ln>
        </p:spPr>
      </p:pic>
      <p:pic>
        <p:nvPicPr>
          <p:cNvPr descr="Tuwaiq Academy LogoWaterMark-01-01.png" id="78" name="Google Shape;78;p23"/>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79" name="Google Shape;79;p2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1" algn="r">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9pPr>
          </a:lstStyle>
          <a:p/>
        </p:txBody>
      </p:sp>
      <p:sp>
        <p:nvSpPr>
          <p:cNvPr id="7" name="Google Shape;7;p14"/>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462915" lvl="0" marL="457200" marR="0" rtl="1" algn="r">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1pPr>
            <a:lvl2pPr indent="-462915" lvl="1" marL="914400" marR="0" rtl="1" algn="r">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2pPr>
            <a:lvl3pPr indent="-462914" lvl="2" marL="1371600" marR="0" rtl="1" algn="r">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3pPr>
            <a:lvl4pPr indent="-462914" lvl="3" marL="1828800" marR="0" rtl="1" algn="r">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4pPr>
            <a:lvl5pPr indent="-462914" lvl="4" marL="2286000" marR="0" rtl="1" algn="r">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5pPr>
            <a:lvl6pPr indent="-462914" lvl="5" marL="2743200" marR="0" rtl="0" algn="l">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6pPr>
            <a:lvl7pPr indent="-462914" lvl="6" marL="3200400" marR="0" rtl="0" algn="l">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7pPr>
            <a:lvl8pPr indent="-462914" lvl="7" marL="3657600" marR="0" rtl="0" algn="l">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8pPr>
            <a:lvl9pPr indent="-462915" lvl="8" marL="4114800" marR="0" rtl="0" algn="l">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9pPr>
          </a:lstStyle>
          <a:p/>
        </p:txBody>
      </p:sp>
      <p:pic>
        <p:nvPicPr>
          <p:cNvPr descr="Tuwaiq1000-google-logo-01.png" id="8" name="Google Shape;8;p14"/>
          <p:cNvPicPr preferRelativeResize="0"/>
          <p:nvPr/>
        </p:nvPicPr>
        <p:blipFill rotWithShape="1">
          <a:blip r:embed="rId1">
            <a:alphaModFix/>
          </a:blip>
          <a:srcRect b="0" l="0" r="0" t="0"/>
          <a:stretch/>
        </p:blipFill>
        <p:spPr>
          <a:xfrm>
            <a:off x="502625" y="10970685"/>
            <a:ext cx="6194032" cy="3363691"/>
          </a:xfrm>
          <a:prstGeom prst="rect">
            <a:avLst/>
          </a:prstGeom>
          <a:noFill/>
          <a:ln>
            <a:noFill/>
          </a:ln>
        </p:spPr>
      </p:pic>
      <p:pic>
        <p:nvPicPr>
          <p:cNvPr descr="Tuwaiq Academy LogoWaterMark-01-01.png" id="9" name="Google Shape;9;p14"/>
          <p:cNvPicPr preferRelativeResize="0"/>
          <p:nvPr/>
        </p:nvPicPr>
        <p:blipFill rotWithShape="1">
          <a:blip r:embed="rId2">
            <a:alphaModFix amt="50159"/>
          </a:blip>
          <a:srcRect b="0" l="0" r="0" t="0"/>
          <a:stretch/>
        </p:blipFill>
        <p:spPr>
          <a:xfrm>
            <a:off x="2141904" y="-7352294"/>
            <a:ext cx="20100192" cy="28420589"/>
          </a:xfrm>
          <a:prstGeom prst="rect">
            <a:avLst/>
          </a:prstGeom>
          <a:noFill/>
          <a:ln>
            <a:noFill/>
          </a:ln>
        </p:spPr>
      </p:pic>
      <p:pic>
        <p:nvPicPr>
          <p:cNvPr descr="Dotline-02.png" id="10" name="Google Shape;10;p14"/>
          <p:cNvPicPr preferRelativeResize="0"/>
          <p:nvPr/>
        </p:nvPicPr>
        <p:blipFill rotWithShape="1">
          <a:blip r:embed="rId3">
            <a:alphaModFix/>
          </a:blip>
          <a:srcRect b="0" l="0" r="0" t="0"/>
          <a:stretch/>
        </p:blipFill>
        <p:spPr>
          <a:xfrm>
            <a:off x="-4451082" y="0"/>
            <a:ext cx="9700512" cy="13716001"/>
          </a:xfrm>
          <a:prstGeom prst="rect">
            <a:avLst/>
          </a:prstGeom>
          <a:noFill/>
          <a:ln>
            <a:noFill/>
          </a:ln>
        </p:spPr>
      </p:pic>
      <p:sp>
        <p:nvSpPr>
          <p:cNvPr id="11" name="Google Shape;11;p1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18.png"/><Relationship Id="rId8"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18.png"/><Relationship Id="rId8"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tutomena.com/web-development/javascript/redux-library/" TargetMode="External"/><Relationship Id="rId4" Type="http://schemas.openxmlformats.org/officeDocument/2006/relationships/hyperlink" Target="https://giters.com/Lazytangent/thunks" TargetMode="External"/><Relationship Id="rId5" Type="http://schemas.openxmlformats.org/officeDocument/2006/relationships/hyperlink" Target="https://medium.com/@sumeet.ru/component-communication-in-react-without-redux-5006b7a6009d" TargetMode="External"/><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FFFFFF"/>
              </a:buClr>
              <a:buSzPts val="11600"/>
              <a:buFont typeface="Helvetica Neue"/>
              <a:buNone/>
            </a:pPr>
            <a:r>
              <a:rPr b="1" i="0" lang="en-US" sz="11600" u="none" cap="none" strike="noStrike">
                <a:solidFill>
                  <a:srgbClr val="FFFFFF"/>
                </a:solidFill>
                <a:latin typeface="Helvetica Neue"/>
                <a:ea typeface="Helvetica Neue"/>
                <a:cs typeface="Helvetica Neue"/>
                <a:sym typeface="Helvetica Neue"/>
              </a:rPr>
              <a:t>Redux</a:t>
            </a:r>
            <a:endParaRPr b="1" i="0" sz="11600" u="none" cap="none" strike="noStrike">
              <a:solidFill>
                <a:srgbClr val="FFFFFF"/>
              </a:solidFill>
              <a:latin typeface="Helvetica Neue"/>
              <a:ea typeface="Helvetica Neue"/>
              <a:cs typeface="Helvetica Neue"/>
              <a:sym typeface="Helvetica Neue"/>
            </a:endParaRPr>
          </a:p>
        </p:txBody>
      </p:sp>
      <p:sp>
        <p:nvSpPr>
          <p:cNvPr id="89" name="Google Shape;89;p1"/>
          <p:cNvSpPr txBox="1"/>
          <p:nvPr>
            <p:ph idx="4294967295" type="subTitle"/>
          </p:nvPr>
        </p:nvSpPr>
        <p:spPr>
          <a:xfrm>
            <a:off x="1206500" y="7196865"/>
            <a:ext cx="21971000" cy="1905001"/>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FFFFFF"/>
              </a:buClr>
              <a:buSzPts val="5500"/>
              <a:buFont typeface="Helvetica Neue"/>
              <a:buNone/>
            </a:pPr>
            <a:r>
              <a:t/>
            </a:r>
            <a:endParaRPr b="1" i="0" sz="5500" u="none" cap="none" strike="noStrike">
              <a:solidFill>
                <a:srgbClr val="FFFFFF"/>
              </a:solidFill>
              <a:latin typeface="Helvetica Neue"/>
              <a:ea typeface="Helvetica Neue"/>
              <a:cs typeface="Helvetica Neue"/>
              <a:sym typeface="Helvetica Neue"/>
            </a:endParaRPr>
          </a:p>
        </p:txBody>
      </p:sp>
      <p:pic>
        <p:nvPicPr>
          <p:cNvPr descr="Logo&#10;&#10;Description automatically generated" id="90" name="Google Shape;90;p1"/>
          <p:cNvPicPr preferRelativeResize="0"/>
          <p:nvPr/>
        </p:nvPicPr>
        <p:blipFill rotWithShape="1">
          <a:blip r:embed="rId3">
            <a:alphaModFix/>
          </a:blip>
          <a:srcRect b="0" l="0" r="0" t="0"/>
          <a:stretch/>
        </p:blipFill>
        <p:spPr>
          <a:xfrm>
            <a:off x="14847241" y="12052718"/>
            <a:ext cx="2271440" cy="1605774"/>
          </a:xfrm>
          <a:prstGeom prst="rect">
            <a:avLst/>
          </a:prstGeom>
          <a:noFill/>
          <a:ln>
            <a:noFill/>
          </a:ln>
        </p:spPr>
      </p:pic>
      <p:pic>
        <p:nvPicPr>
          <p:cNvPr id="91" name="Google Shape;91;p1"/>
          <p:cNvPicPr preferRelativeResize="0"/>
          <p:nvPr/>
        </p:nvPicPr>
        <p:blipFill rotWithShape="1">
          <a:blip r:embed="rId4">
            <a:alphaModFix/>
          </a:blip>
          <a:srcRect b="0" l="0" r="0" t="0"/>
          <a:stretch/>
        </p:blipFill>
        <p:spPr>
          <a:xfrm>
            <a:off x="17648641" y="12429266"/>
            <a:ext cx="1505130" cy="7525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0"/>
          <p:cNvSpPr txBox="1"/>
          <p:nvPr>
            <p:ph type="title"/>
          </p:nvPr>
        </p:nvSpPr>
        <p:spPr>
          <a:xfrm>
            <a:off x="1206500" y="1079500"/>
            <a:ext cx="152527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React Context API vs Redux</a:t>
            </a:r>
            <a:endParaRPr/>
          </a:p>
        </p:txBody>
      </p:sp>
      <p:sp>
        <p:nvSpPr>
          <p:cNvPr id="155" name="Google Shape;155;p10"/>
          <p:cNvSpPr txBox="1"/>
          <p:nvPr>
            <p:ph idx="2" type="body"/>
          </p:nvPr>
        </p:nvSpPr>
        <p:spPr>
          <a:xfrm>
            <a:off x="1206500" y="2281374"/>
            <a:ext cx="20645794" cy="825663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0096A4"/>
              </a:buClr>
              <a:buSzPts val="3690"/>
              <a:buFont typeface="Helvetica Neue"/>
              <a:buNone/>
            </a:pPr>
            <a:r>
              <a:rPr b="1" i="0" lang="en-US">
                <a:solidFill>
                  <a:srgbClr val="0096A4"/>
                </a:solidFill>
                <a:latin typeface="Helvetica Neue"/>
                <a:ea typeface="Helvetica Neue"/>
                <a:cs typeface="Helvetica Neue"/>
                <a:sym typeface="Helvetica Neue"/>
              </a:rPr>
              <a:t>The Difference</a:t>
            </a:r>
            <a:endParaRPr/>
          </a:p>
          <a:p>
            <a:pPr indent="-381000" lvl="0" marL="381000" rtl="0" algn="l">
              <a:lnSpc>
                <a:spcPct val="100000"/>
              </a:lnSpc>
              <a:spcBef>
                <a:spcPts val="4500"/>
              </a:spcBef>
              <a:spcAft>
                <a:spcPts val="0"/>
              </a:spcAft>
              <a:buClr>
                <a:srgbClr val="1F1E1E"/>
              </a:buClr>
              <a:buSzPts val="3690"/>
              <a:buFont typeface="Helvetica Neue"/>
              <a:buChar char="•"/>
            </a:pPr>
            <a:r>
              <a:rPr b="0" i="0" lang="en-US">
                <a:solidFill>
                  <a:srgbClr val="1F1E1E"/>
                </a:solidFill>
                <a:latin typeface="Helvetica Neue"/>
                <a:ea typeface="Helvetica Neue"/>
                <a:cs typeface="Helvetica Neue"/>
                <a:sym typeface="Helvetica Neue"/>
              </a:rPr>
              <a:t>In the react architecture if a react application is configured with Redux then there can be only one store. There are exceptional situations where multiple store can be considered. So if you look at the react component tree then redux has to seat on the top of that tree.</a:t>
            </a:r>
            <a:endParaRPr/>
          </a:p>
          <a:p>
            <a:pPr indent="-381000" lvl="0" marL="381000" rtl="0" algn="l">
              <a:lnSpc>
                <a:spcPct val="100000"/>
              </a:lnSpc>
              <a:spcBef>
                <a:spcPts val="4500"/>
              </a:spcBef>
              <a:spcAft>
                <a:spcPts val="0"/>
              </a:spcAft>
              <a:buClr>
                <a:srgbClr val="1F1E1E"/>
              </a:buClr>
              <a:buSzPts val="3690"/>
              <a:buFont typeface="Helvetica Neue"/>
              <a:buChar char="•"/>
            </a:pPr>
            <a:r>
              <a:rPr b="0" i="0" lang="en-US">
                <a:solidFill>
                  <a:srgbClr val="1F1E1E"/>
                </a:solidFill>
                <a:latin typeface="Helvetica Neue"/>
                <a:ea typeface="Helvetica Neue"/>
                <a:cs typeface="Helvetica Neue"/>
                <a:sym typeface="Helvetica Neue"/>
              </a:rPr>
              <a:t>React Context API on the other hand , we can have multiple contexts across the application. It solves the problem of "Prop Drilling", whatever we have in the context something is updated that changed is passed to its children nodes via context an for achieving that we don't have to pass all the props unnecessarily.</a:t>
            </a:r>
            <a:endParaRPr>
              <a:latin typeface="Helvetica Neue"/>
              <a:ea typeface="Helvetica Neue"/>
              <a:cs typeface="Helvetica Neue"/>
              <a:sym typeface="Helvetica Neue"/>
            </a:endParaRPr>
          </a:p>
          <a:p>
            <a:pPr indent="0" lvl="0" marL="0" rtl="0" algn="l">
              <a:lnSpc>
                <a:spcPct val="100000"/>
              </a:lnSpc>
              <a:spcBef>
                <a:spcPts val="4500"/>
              </a:spcBef>
              <a:spcAft>
                <a:spcPts val="0"/>
              </a:spcAft>
              <a:buClr>
                <a:srgbClr val="0096A4"/>
              </a:buClr>
              <a:buSzPts val="3690"/>
              <a:buFont typeface="Helvetica Neue"/>
              <a:buNone/>
            </a:pPr>
            <a:r>
              <a:rPr b="1" i="0" lang="en-US">
                <a:solidFill>
                  <a:srgbClr val="0096A4"/>
                </a:solidFill>
                <a:latin typeface="Helvetica Neue"/>
                <a:ea typeface="Helvetica Neue"/>
                <a:cs typeface="Helvetica Neue"/>
                <a:sym typeface="Helvetica Neue"/>
              </a:rPr>
              <a:t>When to use Redux  </a:t>
            </a:r>
            <a:endParaRPr/>
          </a:p>
          <a:p>
            <a:pPr indent="-381000" lvl="0" marL="381000" rtl="0" algn="l">
              <a:lnSpc>
                <a:spcPct val="100000"/>
              </a:lnSpc>
              <a:spcBef>
                <a:spcPts val="4500"/>
              </a:spcBef>
              <a:spcAft>
                <a:spcPts val="0"/>
              </a:spcAft>
              <a:buClr>
                <a:srgbClr val="1F1E1E"/>
              </a:buClr>
              <a:buSzPts val="3690"/>
              <a:buFont typeface="Helvetica Neue"/>
              <a:buChar char="•"/>
            </a:pPr>
            <a:r>
              <a:rPr b="0" i="0" lang="en-US">
                <a:solidFill>
                  <a:srgbClr val="1F1E1E"/>
                </a:solidFill>
                <a:latin typeface="Helvetica Neue"/>
                <a:ea typeface="Helvetica Neue"/>
                <a:cs typeface="Helvetica Neue"/>
                <a:sym typeface="Helvetica Neue"/>
              </a:rPr>
              <a:t>If we are working in an application which requires very frequent updates , like multiple updates per second then redux will be a better solution.</a:t>
            </a:r>
            <a:endParaRPr>
              <a:solidFill>
                <a:srgbClr val="1F1E1E"/>
              </a:solidFill>
              <a:latin typeface="Helvetica Neue"/>
              <a:ea typeface="Helvetica Neue"/>
              <a:cs typeface="Helvetica Neue"/>
              <a:sym typeface="Helvetica Neue"/>
            </a:endParaRPr>
          </a:p>
          <a:p>
            <a:pPr indent="0" lvl="0" marL="0" rtl="0" algn="l">
              <a:lnSpc>
                <a:spcPct val="100000"/>
              </a:lnSpc>
              <a:spcBef>
                <a:spcPts val="4500"/>
              </a:spcBef>
              <a:spcAft>
                <a:spcPts val="0"/>
              </a:spcAft>
              <a:buClr>
                <a:srgbClr val="0096A4"/>
              </a:buClr>
              <a:buSzPts val="3690"/>
              <a:buFont typeface="Helvetica Neue"/>
              <a:buNone/>
            </a:pPr>
            <a:r>
              <a:rPr b="1" i="0" lang="en-US">
                <a:solidFill>
                  <a:srgbClr val="0096A4"/>
                </a:solidFill>
                <a:latin typeface="Helvetica Neue"/>
                <a:ea typeface="Helvetica Neue"/>
                <a:cs typeface="Helvetica Neue"/>
                <a:sym typeface="Helvetica Neue"/>
              </a:rPr>
              <a:t>When to use Context API </a:t>
            </a:r>
            <a:endParaRPr/>
          </a:p>
          <a:p>
            <a:pPr indent="-381000" lvl="0" marL="381000" rtl="0" algn="l">
              <a:lnSpc>
                <a:spcPct val="100000"/>
              </a:lnSpc>
              <a:spcBef>
                <a:spcPts val="4500"/>
              </a:spcBef>
              <a:spcAft>
                <a:spcPts val="0"/>
              </a:spcAft>
              <a:buClr>
                <a:srgbClr val="1F1E1E"/>
              </a:buClr>
              <a:buSzPts val="3690"/>
              <a:buFont typeface="Helvetica Neue"/>
              <a:buChar char="•"/>
            </a:pPr>
            <a:r>
              <a:rPr b="0" i="0" lang="en-US">
                <a:solidFill>
                  <a:srgbClr val="1F1E1E"/>
                </a:solidFill>
                <a:latin typeface="Helvetica Neue"/>
                <a:ea typeface="Helvetica Neue"/>
                <a:cs typeface="Helvetica Neue"/>
                <a:sym typeface="Helvetica Neue"/>
              </a:rPr>
              <a:t>When we are dealing with less frequent changes those data should be put in Context API , lets say if we are selecting theme for a website we can keep that data in context api, more over context api comes with react package we don't need to install any extra packages for that and its really easy to setup context api</a:t>
            </a:r>
            <a:br>
              <a:rPr b="0" i="0" lang="en-US">
                <a:solidFill>
                  <a:srgbClr val="1F1E1E"/>
                </a:solidFill>
                <a:latin typeface="Helvetica Neue"/>
                <a:ea typeface="Helvetica Neue"/>
                <a:cs typeface="Helvetica Neue"/>
                <a:sym typeface="Helvetica Neue"/>
              </a:rPr>
            </a:br>
            <a:endParaRPr b="0" i="0">
              <a:solidFill>
                <a:srgbClr val="1F1E1E"/>
              </a:solidFill>
              <a:latin typeface="Helvetica Neue"/>
              <a:ea typeface="Helvetica Neue"/>
              <a:cs typeface="Helvetica Neue"/>
              <a:sym typeface="Helvetica Neue"/>
            </a:endParaRPr>
          </a:p>
        </p:txBody>
      </p:sp>
      <p:pic>
        <p:nvPicPr>
          <p:cNvPr id="156" name="Google Shape;156;p10"/>
          <p:cNvPicPr preferRelativeResize="0"/>
          <p:nvPr/>
        </p:nvPicPr>
        <p:blipFill rotWithShape="1">
          <a:blip r:embed="rId3">
            <a:alphaModFix/>
          </a:blip>
          <a:srcRect b="0" l="0" r="0" t="0"/>
          <a:stretch/>
        </p:blipFill>
        <p:spPr>
          <a:xfrm>
            <a:off x="17504228" y="317241"/>
            <a:ext cx="5467971" cy="27168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1"/>
          <p:cNvSpPr txBox="1"/>
          <p:nvPr>
            <p:ph type="title"/>
          </p:nvPr>
        </p:nvSpPr>
        <p:spPr>
          <a:xfrm>
            <a:off x="1206500" y="1079500"/>
            <a:ext cx="152527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React Context API vs Redux</a:t>
            </a:r>
            <a:endParaRPr/>
          </a:p>
        </p:txBody>
      </p:sp>
      <p:sp>
        <p:nvSpPr>
          <p:cNvPr id="162" name="Google Shape;162;p11"/>
          <p:cNvSpPr txBox="1"/>
          <p:nvPr>
            <p:ph idx="2" type="body"/>
          </p:nvPr>
        </p:nvSpPr>
        <p:spPr>
          <a:xfrm>
            <a:off x="1206500" y="3049472"/>
            <a:ext cx="21971000" cy="825663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0096A4"/>
              </a:buClr>
              <a:buSzPts val="3690"/>
              <a:buFont typeface="Arial"/>
              <a:buNone/>
            </a:pPr>
            <a:r>
              <a:rPr b="1" i="0" lang="en-US">
                <a:solidFill>
                  <a:srgbClr val="0096A4"/>
                </a:solidFill>
                <a:latin typeface="Arial"/>
                <a:ea typeface="Arial"/>
                <a:cs typeface="Arial"/>
                <a:sym typeface="Arial"/>
              </a:rPr>
              <a:t>Pros of using Redux</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Redux is much powerful</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As it is mentioned above redux internally uses context api, so it's much safer to use context api via react-redux than directly because if it changes the burden of updating code will be on react-redux not you</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Context does not provide any features like </a:t>
            </a:r>
            <a:r>
              <a:rPr b="1" i="0" lang="en-US">
                <a:solidFill>
                  <a:srgbClr val="1F1E1E"/>
                </a:solidFill>
                <a:latin typeface="Arial"/>
                <a:ea typeface="Arial"/>
                <a:cs typeface="Arial"/>
                <a:sym typeface="Arial"/>
              </a:rPr>
              <a:t>Redux Devtools</a:t>
            </a:r>
            <a:r>
              <a:rPr b="0" i="0" lang="en-US">
                <a:solidFill>
                  <a:srgbClr val="1F1E1E"/>
                </a:solidFill>
                <a:latin typeface="Arial"/>
                <a:ea typeface="Arial"/>
                <a:cs typeface="Arial"/>
                <a:sym typeface="Arial"/>
              </a:rPr>
              <a:t> , which helps us to see state updates directly</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We can have middleware to add centralised logic</a:t>
            </a:r>
            <a:endParaRPr/>
          </a:p>
          <a:p>
            <a:pPr indent="0" lvl="0" marL="0" rtl="0" algn="l">
              <a:lnSpc>
                <a:spcPct val="100000"/>
              </a:lnSpc>
              <a:spcBef>
                <a:spcPts val="4500"/>
              </a:spcBef>
              <a:spcAft>
                <a:spcPts val="0"/>
              </a:spcAft>
              <a:buClr>
                <a:srgbClr val="0096A4"/>
              </a:buClr>
              <a:buSzPts val="3690"/>
              <a:buFont typeface="Arial"/>
              <a:buNone/>
            </a:pPr>
            <a:r>
              <a:rPr b="1" i="0" lang="en-US">
                <a:solidFill>
                  <a:srgbClr val="0096A4"/>
                </a:solidFill>
                <a:latin typeface="Arial"/>
                <a:ea typeface="Arial"/>
                <a:cs typeface="Arial"/>
                <a:sym typeface="Arial"/>
              </a:rPr>
              <a:t>Cons of using Redux </a:t>
            </a:r>
            <a:endParaRPr b="0" i="0">
              <a:solidFill>
                <a:srgbClr val="0096A4"/>
              </a:solidFill>
              <a:latin typeface="Arial"/>
              <a:ea typeface="Arial"/>
              <a:cs typeface="Arial"/>
              <a:sym typeface="Arial"/>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You need to install extra dependencies like redux, react-redux and a middleware (thunk , saga etc) </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Installing extra dependencies increases bundle size</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Initial setup takes little time, though very easy to use after these setup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2"/>
          <p:cNvPicPr preferRelativeResize="0"/>
          <p:nvPr/>
        </p:nvPicPr>
        <p:blipFill>
          <a:blip r:embed="rId3">
            <a:alphaModFix/>
          </a:blip>
          <a:stretch>
            <a:fillRect/>
          </a:stretch>
        </p:blipFill>
        <p:spPr>
          <a:xfrm>
            <a:off x="19779650" y="295600"/>
            <a:ext cx="4249850" cy="4302714"/>
          </a:xfrm>
          <a:prstGeom prst="rect">
            <a:avLst/>
          </a:prstGeom>
          <a:noFill/>
          <a:ln>
            <a:noFill/>
          </a:ln>
        </p:spPr>
      </p:pic>
      <p:pic>
        <p:nvPicPr>
          <p:cNvPr id="168" name="Google Shape;168;p12"/>
          <p:cNvPicPr preferRelativeResize="0"/>
          <p:nvPr/>
        </p:nvPicPr>
        <p:blipFill>
          <a:blip r:embed="rId4">
            <a:alphaModFix/>
          </a:blip>
          <a:stretch>
            <a:fillRect/>
          </a:stretch>
        </p:blipFill>
        <p:spPr>
          <a:xfrm>
            <a:off x="18925048" y="5664825"/>
            <a:ext cx="5104452" cy="4218050"/>
          </a:xfrm>
          <a:prstGeom prst="rect">
            <a:avLst/>
          </a:prstGeom>
          <a:noFill/>
          <a:ln>
            <a:noFill/>
          </a:ln>
        </p:spPr>
      </p:pic>
      <p:pic>
        <p:nvPicPr>
          <p:cNvPr id="169" name="Google Shape;169;p12"/>
          <p:cNvPicPr preferRelativeResize="0"/>
          <p:nvPr/>
        </p:nvPicPr>
        <p:blipFill>
          <a:blip r:embed="rId5">
            <a:alphaModFix/>
          </a:blip>
          <a:stretch>
            <a:fillRect/>
          </a:stretch>
        </p:blipFill>
        <p:spPr>
          <a:xfrm>
            <a:off x="12220975" y="5664825"/>
            <a:ext cx="4249850" cy="4218050"/>
          </a:xfrm>
          <a:prstGeom prst="rect">
            <a:avLst/>
          </a:prstGeom>
          <a:noFill/>
          <a:ln>
            <a:noFill/>
          </a:ln>
        </p:spPr>
      </p:pic>
      <p:pic>
        <p:nvPicPr>
          <p:cNvPr id="170" name="Google Shape;170;p12"/>
          <p:cNvPicPr preferRelativeResize="0"/>
          <p:nvPr/>
        </p:nvPicPr>
        <p:blipFill>
          <a:blip r:embed="rId6">
            <a:alphaModFix/>
          </a:blip>
          <a:stretch>
            <a:fillRect/>
          </a:stretch>
        </p:blipFill>
        <p:spPr>
          <a:xfrm>
            <a:off x="5236900" y="5325700"/>
            <a:ext cx="4908299" cy="4896275"/>
          </a:xfrm>
          <a:prstGeom prst="rect">
            <a:avLst/>
          </a:prstGeom>
          <a:noFill/>
          <a:ln>
            <a:noFill/>
          </a:ln>
        </p:spPr>
      </p:pic>
      <p:pic>
        <p:nvPicPr>
          <p:cNvPr id="171" name="Google Shape;171;p12"/>
          <p:cNvPicPr preferRelativeResize="0"/>
          <p:nvPr/>
        </p:nvPicPr>
        <p:blipFill>
          <a:blip r:embed="rId7">
            <a:alphaModFix/>
          </a:blip>
          <a:stretch>
            <a:fillRect/>
          </a:stretch>
        </p:blipFill>
        <p:spPr>
          <a:xfrm>
            <a:off x="331425" y="5773275"/>
            <a:ext cx="4001125" cy="4001125"/>
          </a:xfrm>
          <a:prstGeom prst="rect">
            <a:avLst/>
          </a:prstGeom>
          <a:noFill/>
          <a:ln>
            <a:noFill/>
          </a:ln>
        </p:spPr>
      </p:pic>
      <p:pic>
        <p:nvPicPr>
          <p:cNvPr id="172" name="Google Shape;172;p12"/>
          <p:cNvPicPr preferRelativeResize="0"/>
          <p:nvPr/>
        </p:nvPicPr>
        <p:blipFill>
          <a:blip r:embed="rId8">
            <a:alphaModFix/>
          </a:blip>
          <a:stretch>
            <a:fillRect/>
          </a:stretch>
        </p:blipFill>
        <p:spPr>
          <a:xfrm>
            <a:off x="13192532" y="1334825"/>
            <a:ext cx="2306724" cy="3263500"/>
          </a:xfrm>
          <a:prstGeom prst="rect">
            <a:avLst/>
          </a:prstGeom>
          <a:noFill/>
          <a:ln>
            <a:noFill/>
          </a:ln>
        </p:spPr>
      </p:pic>
      <p:cxnSp>
        <p:nvCxnSpPr>
          <p:cNvPr id="173" name="Google Shape;173;p12"/>
          <p:cNvCxnSpPr>
            <a:stCxn id="167" idx="2"/>
            <a:endCxn id="168" idx="0"/>
          </p:cNvCxnSpPr>
          <p:nvPr/>
        </p:nvCxnSpPr>
        <p:spPr>
          <a:xfrm flipH="1">
            <a:off x="21477375" y="4598314"/>
            <a:ext cx="427200" cy="10665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12"/>
          <p:cNvCxnSpPr>
            <a:stCxn id="168" idx="1"/>
            <a:endCxn id="169" idx="3"/>
          </p:cNvCxnSpPr>
          <p:nvPr/>
        </p:nvCxnSpPr>
        <p:spPr>
          <a:xfrm rot="10800000">
            <a:off x="16470748" y="7773850"/>
            <a:ext cx="2454300" cy="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12"/>
          <p:cNvCxnSpPr>
            <a:stCxn id="169" idx="0"/>
            <a:endCxn id="172" idx="2"/>
          </p:cNvCxnSpPr>
          <p:nvPr/>
        </p:nvCxnSpPr>
        <p:spPr>
          <a:xfrm rot="10800000">
            <a:off x="14345900" y="4598325"/>
            <a:ext cx="0" cy="10665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12"/>
          <p:cNvCxnSpPr>
            <a:stCxn id="169" idx="1"/>
            <a:endCxn id="170" idx="3"/>
          </p:cNvCxnSpPr>
          <p:nvPr/>
        </p:nvCxnSpPr>
        <p:spPr>
          <a:xfrm rot="10800000">
            <a:off x="10145275" y="7773850"/>
            <a:ext cx="2075700" cy="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12"/>
          <p:cNvCxnSpPr>
            <a:stCxn id="171" idx="3"/>
            <a:endCxn id="170" idx="1"/>
          </p:cNvCxnSpPr>
          <p:nvPr/>
        </p:nvCxnSpPr>
        <p:spPr>
          <a:xfrm>
            <a:off x="4332550" y="7773838"/>
            <a:ext cx="904200" cy="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12"/>
          <p:cNvSpPr/>
          <p:nvPr/>
        </p:nvSpPr>
        <p:spPr>
          <a:xfrm>
            <a:off x="716125" y="1861925"/>
            <a:ext cx="4249800" cy="27363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
          <p:cNvSpPr txBox="1"/>
          <p:nvPr/>
        </p:nvSpPr>
        <p:spPr>
          <a:xfrm>
            <a:off x="1969350" y="3186750"/>
            <a:ext cx="23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80" name="Google Shape;180;p12"/>
          <p:cNvSpPr txBox="1"/>
          <p:nvPr/>
        </p:nvSpPr>
        <p:spPr>
          <a:xfrm>
            <a:off x="1360625" y="2757075"/>
            <a:ext cx="291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Helvetica Neue"/>
                <a:ea typeface="Helvetica Neue"/>
                <a:cs typeface="Helvetica Neue"/>
                <a:sym typeface="Helvetica Neue"/>
              </a:rPr>
              <a:t>State: $</a:t>
            </a:r>
            <a:endParaRPr sz="360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fcd210727d_0_30"/>
          <p:cNvPicPr preferRelativeResize="0"/>
          <p:nvPr/>
        </p:nvPicPr>
        <p:blipFill>
          <a:blip r:embed="rId3">
            <a:alphaModFix/>
          </a:blip>
          <a:stretch>
            <a:fillRect/>
          </a:stretch>
        </p:blipFill>
        <p:spPr>
          <a:xfrm>
            <a:off x="19779650" y="295600"/>
            <a:ext cx="4249850" cy="4302714"/>
          </a:xfrm>
          <a:prstGeom prst="rect">
            <a:avLst/>
          </a:prstGeom>
          <a:noFill/>
          <a:ln>
            <a:noFill/>
          </a:ln>
        </p:spPr>
      </p:pic>
      <p:pic>
        <p:nvPicPr>
          <p:cNvPr id="186" name="Google Shape;186;gfcd210727d_0_30"/>
          <p:cNvPicPr preferRelativeResize="0"/>
          <p:nvPr/>
        </p:nvPicPr>
        <p:blipFill>
          <a:blip r:embed="rId4">
            <a:alphaModFix/>
          </a:blip>
          <a:stretch>
            <a:fillRect/>
          </a:stretch>
        </p:blipFill>
        <p:spPr>
          <a:xfrm>
            <a:off x="18925048" y="5664825"/>
            <a:ext cx="5104452" cy="4218050"/>
          </a:xfrm>
          <a:prstGeom prst="rect">
            <a:avLst/>
          </a:prstGeom>
          <a:noFill/>
          <a:ln>
            <a:noFill/>
          </a:ln>
        </p:spPr>
      </p:pic>
      <p:pic>
        <p:nvPicPr>
          <p:cNvPr id="187" name="Google Shape;187;gfcd210727d_0_30"/>
          <p:cNvPicPr preferRelativeResize="0"/>
          <p:nvPr/>
        </p:nvPicPr>
        <p:blipFill>
          <a:blip r:embed="rId5">
            <a:alphaModFix/>
          </a:blip>
          <a:stretch>
            <a:fillRect/>
          </a:stretch>
        </p:blipFill>
        <p:spPr>
          <a:xfrm>
            <a:off x="12220975" y="5664825"/>
            <a:ext cx="4249850" cy="4218050"/>
          </a:xfrm>
          <a:prstGeom prst="rect">
            <a:avLst/>
          </a:prstGeom>
          <a:noFill/>
          <a:ln>
            <a:noFill/>
          </a:ln>
        </p:spPr>
      </p:pic>
      <p:pic>
        <p:nvPicPr>
          <p:cNvPr id="188" name="Google Shape;188;gfcd210727d_0_30"/>
          <p:cNvPicPr preferRelativeResize="0"/>
          <p:nvPr/>
        </p:nvPicPr>
        <p:blipFill>
          <a:blip r:embed="rId6">
            <a:alphaModFix/>
          </a:blip>
          <a:stretch>
            <a:fillRect/>
          </a:stretch>
        </p:blipFill>
        <p:spPr>
          <a:xfrm>
            <a:off x="5236900" y="5325700"/>
            <a:ext cx="4908299" cy="4896275"/>
          </a:xfrm>
          <a:prstGeom prst="rect">
            <a:avLst/>
          </a:prstGeom>
          <a:noFill/>
          <a:ln>
            <a:noFill/>
          </a:ln>
        </p:spPr>
      </p:pic>
      <p:pic>
        <p:nvPicPr>
          <p:cNvPr id="189" name="Google Shape;189;gfcd210727d_0_30"/>
          <p:cNvPicPr preferRelativeResize="0"/>
          <p:nvPr/>
        </p:nvPicPr>
        <p:blipFill>
          <a:blip r:embed="rId7">
            <a:alphaModFix/>
          </a:blip>
          <a:stretch>
            <a:fillRect/>
          </a:stretch>
        </p:blipFill>
        <p:spPr>
          <a:xfrm>
            <a:off x="331425" y="5773275"/>
            <a:ext cx="4001125" cy="4001125"/>
          </a:xfrm>
          <a:prstGeom prst="rect">
            <a:avLst/>
          </a:prstGeom>
          <a:noFill/>
          <a:ln>
            <a:noFill/>
          </a:ln>
        </p:spPr>
      </p:pic>
      <p:pic>
        <p:nvPicPr>
          <p:cNvPr id="190" name="Google Shape;190;gfcd210727d_0_30"/>
          <p:cNvPicPr preferRelativeResize="0"/>
          <p:nvPr/>
        </p:nvPicPr>
        <p:blipFill>
          <a:blip r:embed="rId8">
            <a:alphaModFix/>
          </a:blip>
          <a:stretch>
            <a:fillRect/>
          </a:stretch>
        </p:blipFill>
        <p:spPr>
          <a:xfrm>
            <a:off x="13192532" y="1334825"/>
            <a:ext cx="2306724" cy="3263500"/>
          </a:xfrm>
          <a:prstGeom prst="rect">
            <a:avLst/>
          </a:prstGeom>
          <a:noFill/>
          <a:ln>
            <a:noFill/>
          </a:ln>
        </p:spPr>
      </p:pic>
      <p:cxnSp>
        <p:nvCxnSpPr>
          <p:cNvPr id="191" name="Google Shape;191;gfcd210727d_0_30"/>
          <p:cNvCxnSpPr>
            <a:stCxn id="185" idx="2"/>
            <a:endCxn id="186" idx="0"/>
          </p:cNvCxnSpPr>
          <p:nvPr/>
        </p:nvCxnSpPr>
        <p:spPr>
          <a:xfrm flipH="1">
            <a:off x="21477375" y="4598314"/>
            <a:ext cx="427200" cy="10665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gfcd210727d_0_30"/>
          <p:cNvCxnSpPr>
            <a:stCxn id="186" idx="1"/>
            <a:endCxn id="187" idx="3"/>
          </p:cNvCxnSpPr>
          <p:nvPr/>
        </p:nvCxnSpPr>
        <p:spPr>
          <a:xfrm rot="10800000">
            <a:off x="16470748" y="7773850"/>
            <a:ext cx="2454300" cy="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gfcd210727d_0_30"/>
          <p:cNvCxnSpPr>
            <a:stCxn id="187" idx="0"/>
            <a:endCxn id="190" idx="2"/>
          </p:cNvCxnSpPr>
          <p:nvPr/>
        </p:nvCxnSpPr>
        <p:spPr>
          <a:xfrm rot="10800000">
            <a:off x="14345900" y="4598325"/>
            <a:ext cx="0" cy="10665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gfcd210727d_0_30"/>
          <p:cNvCxnSpPr>
            <a:stCxn id="187" idx="1"/>
            <a:endCxn id="188" idx="3"/>
          </p:cNvCxnSpPr>
          <p:nvPr/>
        </p:nvCxnSpPr>
        <p:spPr>
          <a:xfrm rot="10800000">
            <a:off x="10145275" y="7773850"/>
            <a:ext cx="2075700" cy="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gfcd210727d_0_30"/>
          <p:cNvCxnSpPr>
            <a:stCxn id="189" idx="3"/>
            <a:endCxn id="188" idx="1"/>
          </p:cNvCxnSpPr>
          <p:nvPr/>
        </p:nvCxnSpPr>
        <p:spPr>
          <a:xfrm>
            <a:off x="4332550" y="7773838"/>
            <a:ext cx="904200" cy="0"/>
          </a:xfrm>
          <a:prstGeom prst="straightConnector1">
            <a:avLst/>
          </a:prstGeom>
          <a:noFill/>
          <a:ln cap="flat" cmpd="sng" w="9525">
            <a:solidFill>
              <a:schemeClr val="dk2"/>
            </a:solidFill>
            <a:prstDash val="solid"/>
            <a:round/>
            <a:headEnd len="med" w="med" type="none"/>
            <a:tailEnd len="med" w="med" type="none"/>
          </a:ln>
        </p:spPr>
      </p:cxnSp>
      <p:sp>
        <p:nvSpPr>
          <p:cNvPr id="196" name="Google Shape;196;gfcd210727d_0_30"/>
          <p:cNvSpPr/>
          <p:nvPr/>
        </p:nvSpPr>
        <p:spPr>
          <a:xfrm>
            <a:off x="716125" y="1861925"/>
            <a:ext cx="4249800" cy="27363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fcd210727d_0_30"/>
          <p:cNvSpPr txBox="1"/>
          <p:nvPr/>
        </p:nvSpPr>
        <p:spPr>
          <a:xfrm>
            <a:off x="1360625" y="2757075"/>
            <a:ext cx="291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Helvetica Neue"/>
                <a:ea typeface="Helvetica Neue"/>
                <a:cs typeface="Helvetica Neue"/>
                <a:sym typeface="Helvetica Neue"/>
              </a:rPr>
              <a:t>State: $</a:t>
            </a:r>
            <a:endParaRPr sz="3600">
              <a:latin typeface="Helvetica Neue"/>
              <a:ea typeface="Helvetica Neue"/>
              <a:cs typeface="Helvetica Neue"/>
              <a:sym typeface="Helvetica Neue"/>
            </a:endParaRPr>
          </a:p>
        </p:txBody>
      </p:sp>
      <p:sp>
        <p:nvSpPr>
          <p:cNvPr id="198" name="Google Shape;198;gfcd210727d_0_30"/>
          <p:cNvSpPr txBox="1"/>
          <p:nvPr/>
        </p:nvSpPr>
        <p:spPr>
          <a:xfrm>
            <a:off x="12345338" y="10612225"/>
            <a:ext cx="4001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Montserrat SemiBold"/>
                <a:ea typeface="Montserrat SemiBold"/>
                <a:cs typeface="Montserrat SemiBold"/>
                <a:sym typeface="Montserrat SemiBold"/>
              </a:rPr>
              <a:t>ACTION</a:t>
            </a:r>
            <a:endParaRPr sz="3000">
              <a:latin typeface="Montserrat SemiBold"/>
              <a:ea typeface="Montserrat SemiBold"/>
              <a:cs typeface="Montserrat SemiBold"/>
              <a:sym typeface="Montserrat SemiBold"/>
            </a:endParaRPr>
          </a:p>
        </p:txBody>
      </p:sp>
      <p:sp>
        <p:nvSpPr>
          <p:cNvPr id="199" name="Google Shape;199;gfcd210727d_0_30"/>
          <p:cNvSpPr txBox="1"/>
          <p:nvPr/>
        </p:nvSpPr>
        <p:spPr>
          <a:xfrm>
            <a:off x="5690500" y="10612225"/>
            <a:ext cx="4001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Montserrat SemiBold"/>
                <a:ea typeface="Montserrat SemiBold"/>
                <a:cs typeface="Montserrat SemiBold"/>
                <a:sym typeface="Montserrat SemiBold"/>
              </a:rPr>
              <a:t>REDUCER</a:t>
            </a:r>
            <a:endParaRPr sz="3000">
              <a:latin typeface="Montserrat SemiBold"/>
              <a:ea typeface="Montserrat SemiBold"/>
              <a:cs typeface="Montserrat SemiBold"/>
              <a:sym typeface="Montserrat SemiBold"/>
            </a:endParaRPr>
          </a:p>
        </p:txBody>
      </p:sp>
      <p:sp>
        <p:nvSpPr>
          <p:cNvPr id="200" name="Google Shape;200;gfcd210727d_0_30"/>
          <p:cNvSpPr txBox="1"/>
          <p:nvPr/>
        </p:nvSpPr>
        <p:spPr>
          <a:xfrm>
            <a:off x="19690413" y="10749150"/>
            <a:ext cx="4001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Montserrat SemiBold"/>
                <a:ea typeface="Montserrat SemiBold"/>
                <a:cs typeface="Montserrat SemiBold"/>
                <a:sym typeface="Montserrat SemiBold"/>
              </a:rPr>
              <a:t>ACTION CREATOR</a:t>
            </a:r>
            <a:endParaRPr sz="3000">
              <a:latin typeface="Montserrat SemiBold"/>
              <a:ea typeface="Montserrat SemiBold"/>
              <a:cs typeface="Montserrat SemiBold"/>
              <a:sym typeface="Montserrat SemiBold"/>
            </a:endParaRPr>
          </a:p>
        </p:txBody>
      </p:sp>
      <p:sp>
        <p:nvSpPr>
          <p:cNvPr id="201" name="Google Shape;201;gfcd210727d_0_30"/>
          <p:cNvSpPr txBox="1"/>
          <p:nvPr/>
        </p:nvSpPr>
        <p:spPr>
          <a:xfrm>
            <a:off x="8872813" y="1861925"/>
            <a:ext cx="4001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Montserrat SemiBold"/>
                <a:ea typeface="Montserrat SemiBold"/>
                <a:cs typeface="Montserrat SemiBold"/>
                <a:sym typeface="Montserrat SemiBold"/>
              </a:rPr>
              <a:t>ACTION CREATOR</a:t>
            </a:r>
            <a:endParaRPr sz="3000">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3"/>
          <p:cNvSpPr txBox="1"/>
          <p:nvPr>
            <p:ph idx="2" type="body"/>
          </p:nvPr>
        </p:nvSpPr>
        <p:spPr>
          <a:xfrm>
            <a:off x="1780557" y="3163652"/>
            <a:ext cx="17993860" cy="8205375"/>
          </a:xfrm>
          <a:prstGeom prst="rect">
            <a:avLst/>
          </a:prstGeom>
          <a:noFill/>
          <a:ln>
            <a:noFill/>
          </a:ln>
        </p:spPr>
        <p:txBody>
          <a:bodyPr anchorCtr="0" anchor="ctr" bIns="50800" lIns="50800" spcFirstLastPara="1" rIns="50800" wrap="square" tIns="50800">
            <a:normAutofit/>
          </a:bodyPr>
          <a:lstStyle/>
          <a:p>
            <a:pPr indent="-381000" lvl="0" marL="381000" rtl="0" algn="l">
              <a:lnSpc>
                <a:spcPct val="90000"/>
              </a:lnSpc>
              <a:spcBef>
                <a:spcPts val="0"/>
              </a:spcBef>
              <a:spcAft>
                <a:spcPts val="0"/>
              </a:spcAft>
              <a:buClr>
                <a:srgbClr val="6B7076"/>
              </a:buClr>
              <a:buSzPts val="3000"/>
              <a:buFont typeface="Helvetica Neue"/>
              <a:buChar char="•"/>
            </a:pPr>
            <a:r>
              <a:rPr lang="en-US" u="sng">
                <a:solidFill>
                  <a:schemeClr val="hlink"/>
                </a:solidFill>
                <a:hlinkClick r:id="rId3"/>
              </a:rPr>
              <a:t>https://www.tutomena.com/web-development/javascript/redux-library/</a:t>
            </a:r>
            <a:endParaRPr/>
          </a:p>
          <a:p>
            <a:pPr indent="-381000" lvl="0" marL="381000" rtl="0" algn="l">
              <a:lnSpc>
                <a:spcPct val="90000"/>
              </a:lnSpc>
              <a:spcBef>
                <a:spcPts val="4500"/>
              </a:spcBef>
              <a:spcAft>
                <a:spcPts val="0"/>
              </a:spcAft>
              <a:buClr>
                <a:srgbClr val="6B7076"/>
              </a:buClr>
              <a:buSzPts val="3000"/>
              <a:buFont typeface="Helvetica Neue"/>
              <a:buChar char="•"/>
            </a:pPr>
            <a:r>
              <a:rPr lang="en-US" u="sng">
                <a:solidFill>
                  <a:schemeClr val="hlink"/>
                </a:solidFill>
                <a:hlinkClick r:id="rId4"/>
              </a:rPr>
              <a:t>https://giters.com/Lazytangent/thunks</a:t>
            </a:r>
            <a:endParaRPr/>
          </a:p>
          <a:p>
            <a:pPr indent="-381000" lvl="0" marL="381000" rtl="0" algn="l">
              <a:lnSpc>
                <a:spcPct val="90000"/>
              </a:lnSpc>
              <a:spcBef>
                <a:spcPts val="4500"/>
              </a:spcBef>
              <a:spcAft>
                <a:spcPts val="0"/>
              </a:spcAft>
              <a:buClr>
                <a:srgbClr val="6B7076"/>
              </a:buClr>
              <a:buSzPts val="3000"/>
              <a:buFont typeface="Helvetica Neue"/>
              <a:buChar char="•"/>
            </a:pPr>
            <a:r>
              <a:rPr lang="en-US" u="sng">
                <a:solidFill>
                  <a:schemeClr val="hlink"/>
                </a:solidFill>
                <a:hlinkClick r:id="rId5"/>
              </a:rPr>
              <a:t>https://medium.com/@sumeet.ru/component-communication-in-react-without-redux-5006b7a6009d</a:t>
            </a:r>
            <a:endParaRPr/>
          </a:p>
          <a:p>
            <a:pPr indent="-190500" lvl="0" marL="381000" rtl="0" algn="l">
              <a:lnSpc>
                <a:spcPct val="90000"/>
              </a:lnSpc>
              <a:spcBef>
                <a:spcPts val="4500"/>
              </a:spcBef>
              <a:spcAft>
                <a:spcPts val="0"/>
              </a:spcAft>
              <a:buClr>
                <a:srgbClr val="6B7076"/>
              </a:buClr>
              <a:buSzPts val="3000"/>
              <a:buFont typeface="Helvetica Neue"/>
              <a:buNone/>
            </a:pPr>
            <a:r>
              <a:t/>
            </a:r>
            <a:endParaRPr/>
          </a:p>
          <a:p>
            <a:pPr indent="-190500" lvl="0" marL="381000" rtl="0" algn="l">
              <a:lnSpc>
                <a:spcPct val="90000"/>
              </a:lnSpc>
              <a:spcBef>
                <a:spcPts val="4500"/>
              </a:spcBef>
              <a:spcAft>
                <a:spcPts val="0"/>
              </a:spcAft>
              <a:buClr>
                <a:srgbClr val="6B7076"/>
              </a:buClr>
              <a:buSzPts val="3000"/>
              <a:buFont typeface="Helvetica Neue"/>
              <a:buNone/>
            </a:pPr>
            <a:r>
              <a:t/>
            </a:r>
            <a:endParaRPr/>
          </a:p>
        </p:txBody>
      </p:sp>
      <p:sp>
        <p:nvSpPr>
          <p:cNvPr id="219" name="Google Shape;219;p13"/>
          <p:cNvSpPr txBox="1"/>
          <p:nvPr>
            <p:ph idx="4" type="body"/>
          </p:nvPr>
        </p:nvSpPr>
        <p:spPr>
          <a:xfrm>
            <a:off x="9410053" y="1591857"/>
            <a:ext cx="4865784" cy="817668"/>
          </a:xfrm>
          <a:prstGeom prst="rect">
            <a:avLst/>
          </a:prstGeom>
          <a:noFill/>
          <a:ln>
            <a:noFill/>
          </a:ln>
        </p:spPr>
        <p:txBody>
          <a:bodyPr anchorCtr="0" anchor="ctr" bIns="50800" lIns="50800" spcFirstLastPara="1" rIns="50800" wrap="square" tIns="50800">
            <a:normAutofit fontScale="85000" lnSpcReduction="20000"/>
          </a:bodyPr>
          <a:lstStyle/>
          <a:p>
            <a:pPr indent="0" lvl="0" marL="0" rtl="0" algn="l">
              <a:lnSpc>
                <a:spcPct val="80000"/>
              </a:lnSpc>
              <a:spcBef>
                <a:spcPts val="0"/>
              </a:spcBef>
              <a:spcAft>
                <a:spcPts val="0"/>
              </a:spcAft>
              <a:buClr>
                <a:srgbClr val="6B7076"/>
              </a:buClr>
              <a:buSzPct val="178571"/>
              <a:buFont typeface="Helvetica Neue"/>
              <a:buNone/>
            </a:pPr>
            <a:r>
              <a:rPr lang="en-US"/>
              <a:t>Resources</a:t>
            </a:r>
            <a:endParaRPr/>
          </a:p>
        </p:txBody>
      </p:sp>
      <p:sp>
        <p:nvSpPr>
          <p:cNvPr id="220" name="Google Shape;220;p13"/>
          <p:cNvSpPr/>
          <p:nvPr/>
        </p:nvSpPr>
        <p:spPr>
          <a:xfrm>
            <a:off x="21275731" y="657012"/>
            <a:ext cx="817669" cy="817668"/>
          </a:xfrm>
          <a:prstGeom prst="roundRect">
            <a:avLst>
              <a:gd fmla="val 15000" name="adj"/>
            </a:avLst>
          </a:prstGeom>
          <a:solidFill>
            <a:srgbClr val="4294A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21" name="Google Shape;221;p13"/>
          <p:cNvSpPr/>
          <p:nvPr/>
        </p:nvSpPr>
        <p:spPr>
          <a:xfrm>
            <a:off x="22370648" y="657012"/>
            <a:ext cx="817669" cy="817668"/>
          </a:xfrm>
          <a:prstGeom prst="roundRect">
            <a:avLst>
              <a:gd fmla="val 15000" name="adj"/>
            </a:avLst>
          </a:prstGeom>
          <a:solidFill>
            <a:srgbClr val="D6D6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22" name="Google Shape;222;p13"/>
          <p:cNvSpPr/>
          <p:nvPr/>
        </p:nvSpPr>
        <p:spPr>
          <a:xfrm>
            <a:off x="20123869" y="657012"/>
            <a:ext cx="817669" cy="817668"/>
          </a:xfrm>
          <a:prstGeom prst="roundRect">
            <a:avLst>
              <a:gd fmla="val 15000" name="adj"/>
            </a:avLst>
          </a:prstGeom>
          <a:solidFill>
            <a:srgbClr val="D6D6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pic>
        <p:nvPicPr>
          <p:cNvPr descr="Untitled-2_Android.png" id="223" name="Google Shape;223;p13"/>
          <p:cNvPicPr preferRelativeResize="0"/>
          <p:nvPr/>
        </p:nvPicPr>
        <p:blipFill rotWithShape="1">
          <a:blip r:embed="rId6">
            <a:alphaModFix/>
          </a:blip>
          <a:srcRect b="0" l="0" r="0" t="0"/>
          <a:stretch/>
        </p:blipFill>
        <p:spPr>
          <a:xfrm>
            <a:off x="21834147" y="106978"/>
            <a:ext cx="1869689" cy="1869690"/>
          </a:xfrm>
          <a:prstGeom prst="rect">
            <a:avLst/>
          </a:prstGeom>
          <a:noFill/>
          <a:ln>
            <a:noFill/>
          </a:ln>
        </p:spPr>
      </p:pic>
      <p:pic>
        <p:nvPicPr>
          <p:cNvPr descr="Untitled-2_iOS.png" id="224" name="Google Shape;224;p13"/>
          <p:cNvPicPr preferRelativeResize="0"/>
          <p:nvPr/>
        </p:nvPicPr>
        <p:blipFill rotWithShape="1">
          <a:blip r:embed="rId7">
            <a:alphaModFix/>
          </a:blip>
          <a:srcRect b="0" l="0" r="0" t="0"/>
          <a:stretch/>
        </p:blipFill>
        <p:spPr>
          <a:xfrm>
            <a:off x="19677564" y="186684"/>
            <a:ext cx="1710278" cy="1710278"/>
          </a:xfrm>
          <a:prstGeom prst="rect">
            <a:avLst/>
          </a:prstGeom>
          <a:noFill/>
          <a:ln>
            <a:noFill/>
          </a:ln>
        </p:spPr>
      </p:pic>
      <p:pic>
        <p:nvPicPr>
          <p:cNvPr descr="Untitled-2_JS.png" id="225" name="Google Shape;225;p13"/>
          <p:cNvPicPr preferRelativeResize="0"/>
          <p:nvPr/>
        </p:nvPicPr>
        <p:blipFill rotWithShape="1">
          <a:blip r:embed="rId8">
            <a:alphaModFix/>
          </a:blip>
          <a:srcRect b="0" l="0" r="0" t="0"/>
          <a:stretch/>
        </p:blipFill>
        <p:spPr>
          <a:xfrm>
            <a:off x="20829427" y="210707"/>
            <a:ext cx="1710278" cy="17102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FFFFFF"/>
              </a:buClr>
              <a:buSzPts val="11600"/>
              <a:buFont typeface="Helvetica Neue"/>
              <a:buNone/>
            </a:pPr>
            <a:r>
              <a:rPr b="1" i="0" lang="en-US" sz="11600" u="none" cap="none" strike="noStrike">
                <a:solidFill>
                  <a:srgbClr val="FFFFFF"/>
                </a:solidFill>
                <a:latin typeface="Helvetica Neue"/>
                <a:ea typeface="Helvetica Neue"/>
                <a:cs typeface="Helvetica Neue"/>
                <a:sym typeface="Helvetica Neue"/>
              </a:rPr>
              <a:t>Objective</a:t>
            </a:r>
            <a:br>
              <a:rPr b="1" i="0" lang="en-US" sz="11600" u="none" cap="none" strike="noStrike">
                <a:solidFill>
                  <a:srgbClr val="FFFFFF"/>
                </a:solidFill>
                <a:latin typeface="Helvetica Neue"/>
                <a:ea typeface="Helvetica Neue"/>
                <a:cs typeface="Helvetica Neue"/>
                <a:sym typeface="Helvetica Neue"/>
              </a:rPr>
            </a:br>
            <a:br>
              <a:rPr b="1" i="0" lang="en-US" sz="11600" u="none" cap="none" strike="noStrike">
                <a:solidFill>
                  <a:srgbClr val="FFFFFF"/>
                </a:solidFill>
                <a:latin typeface="Helvetica Neue"/>
                <a:ea typeface="Helvetica Neue"/>
                <a:cs typeface="Helvetica Neue"/>
                <a:sym typeface="Helvetica Neue"/>
              </a:rPr>
            </a:br>
            <a:endParaRPr b="1" i="0" sz="11600" u="none" cap="none" strike="noStrike">
              <a:solidFill>
                <a:srgbClr val="FFFFFF"/>
              </a:solidFill>
              <a:latin typeface="Helvetica Neue"/>
              <a:ea typeface="Helvetica Neue"/>
              <a:cs typeface="Helvetica Neue"/>
              <a:sym typeface="Helvetica Neue"/>
            </a:endParaRPr>
          </a:p>
        </p:txBody>
      </p:sp>
      <p:sp>
        <p:nvSpPr>
          <p:cNvPr id="97" name="Google Shape;97;p2"/>
          <p:cNvSpPr txBox="1"/>
          <p:nvPr>
            <p:ph idx="4294967295" type="subTitle"/>
          </p:nvPr>
        </p:nvSpPr>
        <p:spPr>
          <a:xfrm>
            <a:off x="1206500" y="5990253"/>
            <a:ext cx="21971000" cy="3111613"/>
          </a:xfrm>
          <a:prstGeom prst="rect">
            <a:avLst/>
          </a:prstGeom>
          <a:noFill/>
          <a:ln>
            <a:noFill/>
          </a:ln>
        </p:spPr>
        <p:txBody>
          <a:bodyPr anchorCtr="0" anchor="t" bIns="50800" lIns="50800" spcFirstLastPara="1" rIns="50800" wrap="square" tIns="50800">
            <a:normAutofit fontScale="92500" lnSpcReduction="10000"/>
          </a:bodyPr>
          <a:lstStyle/>
          <a:p>
            <a:pPr indent="-685831" lvl="0" marL="685800" marR="0" rtl="0" algn="l">
              <a:lnSpc>
                <a:spcPct val="100000"/>
              </a:lnSpc>
              <a:spcBef>
                <a:spcPts val="0"/>
              </a:spcBef>
              <a:spcAft>
                <a:spcPts val="0"/>
              </a:spcAft>
              <a:buClr>
                <a:srgbClr val="FFFFFF"/>
              </a:buClr>
              <a:buSzPct val="100000"/>
              <a:buFont typeface="Arial"/>
              <a:buChar char="•"/>
            </a:pPr>
            <a:r>
              <a:rPr b="1" i="0" lang="en-US" sz="5500" u="none" cap="none" strike="noStrike">
                <a:solidFill>
                  <a:srgbClr val="FFFFFF"/>
                </a:solidFill>
                <a:latin typeface="Helvetica Neue"/>
                <a:ea typeface="Helvetica Neue"/>
                <a:cs typeface="Helvetica Neue"/>
                <a:sym typeface="Helvetica Neue"/>
              </a:rPr>
              <a:t>What is Redux?</a:t>
            </a:r>
            <a:endParaRPr/>
          </a:p>
          <a:p>
            <a:pPr indent="-685831" lvl="0" marL="685800" marR="0" rtl="0" algn="l">
              <a:lnSpc>
                <a:spcPct val="100000"/>
              </a:lnSpc>
              <a:spcBef>
                <a:spcPts val="0"/>
              </a:spcBef>
              <a:spcAft>
                <a:spcPts val="0"/>
              </a:spcAft>
              <a:buClr>
                <a:srgbClr val="FFFFFF"/>
              </a:buClr>
              <a:buSzPct val="100000"/>
              <a:buFont typeface="Arial"/>
              <a:buChar char="•"/>
            </a:pPr>
            <a:r>
              <a:rPr b="1" i="0" lang="en-US" sz="5500" u="none" cap="none" strike="noStrike">
                <a:solidFill>
                  <a:srgbClr val="FFFFFF"/>
                </a:solidFill>
                <a:latin typeface="Helvetica Neue"/>
                <a:ea typeface="Helvetica Neue"/>
                <a:cs typeface="Helvetica Neue"/>
                <a:sym typeface="Helvetica Neue"/>
              </a:rPr>
              <a:t>Why to use Redux?</a:t>
            </a:r>
            <a:endParaRPr/>
          </a:p>
          <a:p>
            <a:pPr indent="-685831" lvl="0" marL="685800" marR="0" rtl="0" algn="l">
              <a:lnSpc>
                <a:spcPct val="100000"/>
              </a:lnSpc>
              <a:spcBef>
                <a:spcPts val="0"/>
              </a:spcBef>
              <a:spcAft>
                <a:spcPts val="0"/>
              </a:spcAft>
              <a:buClr>
                <a:srgbClr val="FFFFFF"/>
              </a:buClr>
              <a:buSzPct val="100000"/>
              <a:buFont typeface="Arial"/>
              <a:buChar char="•"/>
            </a:pPr>
            <a:r>
              <a:rPr b="1" i="0" lang="en-US" sz="5500" u="none" cap="none" strike="noStrike">
                <a:solidFill>
                  <a:srgbClr val="FFFFFF"/>
                </a:solidFill>
                <a:latin typeface="Helvetica Neue"/>
                <a:ea typeface="Helvetica Neue"/>
                <a:cs typeface="Helvetica Neue"/>
                <a:sym typeface="Helvetica Neue"/>
              </a:rPr>
              <a:t>Redux flow</a:t>
            </a:r>
            <a:endParaRPr/>
          </a:p>
          <a:p>
            <a:pPr indent="-685831" lvl="0" marL="685800" marR="0" rtl="0" algn="l">
              <a:lnSpc>
                <a:spcPct val="100000"/>
              </a:lnSpc>
              <a:spcBef>
                <a:spcPts val="0"/>
              </a:spcBef>
              <a:spcAft>
                <a:spcPts val="0"/>
              </a:spcAft>
              <a:buClr>
                <a:srgbClr val="FFFFFF"/>
              </a:buClr>
              <a:buSzPct val="100000"/>
              <a:buFont typeface="Arial"/>
              <a:buChar char="•"/>
            </a:pPr>
            <a:r>
              <a:rPr b="1" i="0" lang="en-US" sz="5500" u="none" cap="none" strike="noStrike">
                <a:solidFill>
                  <a:srgbClr val="FFFFFF"/>
                </a:solidFill>
                <a:latin typeface="Helvetica Neue"/>
                <a:ea typeface="Helvetica Neue"/>
                <a:cs typeface="Helvetica Neue"/>
                <a:sym typeface="Helvetica Neue"/>
              </a:rPr>
              <a:t>React Context API vs Redux</a:t>
            </a:r>
            <a:endParaRPr b="1" i="0" sz="5500" u="none" cap="none" strike="noStrike">
              <a:solidFill>
                <a:srgbClr val="FFFFFF"/>
              </a:solidFill>
              <a:latin typeface="Helvetica Neue"/>
              <a:ea typeface="Helvetica Neue"/>
              <a:cs typeface="Helvetica Neue"/>
              <a:sym typeface="Helvetica Neue"/>
            </a:endParaRPr>
          </a:p>
        </p:txBody>
      </p:sp>
      <p:pic>
        <p:nvPicPr>
          <p:cNvPr descr="Logo&#10;&#10;Description automatically generated" id="98" name="Google Shape;98;p2"/>
          <p:cNvPicPr preferRelativeResize="0"/>
          <p:nvPr/>
        </p:nvPicPr>
        <p:blipFill rotWithShape="1">
          <a:blip r:embed="rId3">
            <a:alphaModFix/>
          </a:blip>
          <a:srcRect b="0" l="0" r="0" t="0"/>
          <a:stretch/>
        </p:blipFill>
        <p:spPr>
          <a:xfrm>
            <a:off x="14847241" y="12052718"/>
            <a:ext cx="2271440" cy="1605774"/>
          </a:xfrm>
          <a:prstGeom prst="rect">
            <a:avLst/>
          </a:prstGeom>
          <a:noFill/>
          <a:ln>
            <a:noFill/>
          </a:ln>
        </p:spPr>
      </p:pic>
      <p:pic>
        <p:nvPicPr>
          <p:cNvPr id="99" name="Google Shape;99;p2"/>
          <p:cNvPicPr preferRelativeResize="0"/>
          <p:nvPr/>
        </p:nvPicPr>
        <p:blipFill rotWithShape="1">
          <a:blip r:embed="rId4">
            <a:alphaModFix/>
          </a:blip>
          <a:srcRect b="0" l="0" r="0" t="0"/>
          <a:stretch/>
        </p:blipFill>
        <p:spPr>
          <a:xfrm>
            <a:off x="17648641" y="12429266"/>
            <a:ext cx="1505130" cy="7525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E5E5E"/>
              </a:buClr>
              <a:buSzPts val="5500"/>
              <a:buFont typeface="Helvetica Neue"/>
              <a:buNone/>
            </a:pPr>
            <a:r>
              <a:t/>
            </a:r>
            <a:endParaRPr/>
          </a:p>
        </p:txBody>
      </p:sp>
      <p:sp>
        <p:nvSpPr>
          <p:cNvPr id="105" name="Google Shape;105;p3"/>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p>
            <a:pPr indent="-381000" lvl="0" marL="381000" rtl="0" algn="l">
              <a:lnSpc>
                <a:spcPct val="90000"/>
              </a:lnSpc>
              <a:spcBef>
                <a:spcPts val="0"/>
              </a:spcBef>
              <a:spcAft>
                <a:spcPts val="0"/>
              </a:spcAft>
              <a:buClr>
                <a:srgbClr val="5E5E5E"/>
              </a:buClr>
              <a:buSzPts val="3690"/>
              <a:buFont typeface="Helvetica Neue"/>
              <a:buChar char="•"/>
            </a:pPr>
            <a:r>
              <a:rPr lang="en-US"/>
              <a:t>State container that can be used with React to assist with site management</a:t>
            </a:r>
            <a:endParaRPr/>
          </a:p>
          <a:p>
            <a:pPr indent="-381000" lvl="0" marL="381000" rtl="0" algn="l">
              <a:lnSpc>
                <a:spcPct val="90000"/>
              </a:lnSpc>
              <a:spcBef>
                <a:spcPts val="4500"/>
              </a:spcBef>
              <a:spcAft>
                <a:spcPts val="0"/>
              </a:spcAft>
              <a:buClr>
                <a:srgbClr val="5E5E5E"/>
              </a:buClr>
              <a:buSzPts val="3690"/>
              <a:buFont typeface="Helvetica Neue"/>
              <a:buChar char="•"/>
            </a:pPr>
            <a:r>
              <a:rPr lang="en-US"/>
              <a:t> It stores all state information for an app in one central place.</a:t>
            </a:r>
            <a:endParaRPr/>
          </a:p>
          <a:p>
            <a:pPr indent="-381000" lvl="0" marL="381000" rtl="0" algn="l">
              <a:lnSpc>
                <a:spcPct val="90000"/>
              </a:lnSpc>
              <a:spcBef>
                <a:spcPts val="4500"/>
              </a:spcBef>
              <a:spcAft>
                <a:spcPts val="0"/>
              </a:spcAft>
              <a:buClr>
                <a:srgbClr val="5E5E5E"/>
              </a:buClr>
              <a:buSzPts val="3690"/>
              <a:buFont typeface="Helvetica Neue"/>
              <a:buChar char="•"/>
            </a:pPr>
            <a:r>
              <a:rPr lang="en-US"/>
              <a:t>The state information is stored in the store and the entire state of the application is stored in a single object known as the state tree. </a:t>
            </a:r>
            <a:endParaRPr/>
          </a:p>
          <a:p>
            <a:pPr indent="-146684" lvl="0" marL="381000" rtl="0" algn="l">
              <a:lnSpc>
                <a:spcPct val="90000"/>
              </a:lnSpc>
              <a:spcBef>
                <a:spcPts val="4500"/>
              </a:spcBef>
              <a:spcAft>
                <a:spcPts val="0"/>
              </a:spcAft>
              <a:buClr>
                <a:srgbClr val="5E5E5E"/>
              </a:buClr>
              <a:buSzPts val="3690"/>
              <a:buFont typeface="Helvetica Neue"/>
              <a:buNone/>
            </a:pPr>
            <a:r>
              <a:t/>
            </a:r>
            <a:endParaRPr/>
          </a:p>
        </p:txBody>
      </p:sp>
      <p:sp>
        <p:nvSpPr>
          <p:cNvPr id="106" name="Google Shape;106;p3"/>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What is Redux?</a:t>
            </a:r>
            <a:endParaRPr/>
          </a:p>
        </p:txBody>
      </p:sp>
      <p:sp>
        <p:nvSpPr>
          <p:cNvPr id="107" name="Google Shape;107;p3"/>
          <p:cNvSpPr/>
          <p:nvPr>
            <p:ph idx="3" type="pic"/>
          </p:nvPr>
        </p:nvSpPr>
        <p:spPr>
          <a:xfrm>
            <a:off x="12193751" y="1401265"/>
            <a:ext cx="10913372" cy="10913371"/>
          </a:xfrm>
          <a:prstGeom prst="rect">
            <a:avLst/>
          </a:prstGeom>
          <a:noFill/>
          <a:ln>
            <a:noFill/>
          </a:ln>
        </p:spPr>
      </p:sp>
      <p:pic>
        <p:nvPicPr>
          <p:cNvPr descr="AngeloDeleon.com" id="108" name="Google Shape;108;p3"/>
          <p:cNvPicPr preferRelativeResize="0"/>
          <p:nvPr/>
        </p:nvPicPr>
        <p:blipFill rotWithShape="1">
          <a:blip r:embed="rId3">
            <a:alphaModFix/>
          </a:blip>
          <a:srcRect b="0" l="0" r="0" t="0"/>
          <a:stretch/>
        </p:blipFill>
        <p:spPr>
          <a:xfrm>
            <a:off x="12972690" y="2490834"/>
            <a:ext cx="9355494" cy="87342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ph idx="2" type="body"/>
          </p:nvPr>
        </p:nvSpPr>
        <p:spPr>
          <a:xfrm>
            <a:off x="1206499" y="4248504"/>
            <a:ext cx="21900624" cy="8256630"/>
          </a:xfrm>
          <a:prstGeom prst="rect">
            <a:avLst/>
          </a:prstGeom>
          <a:noFill/>
          <a:ln>
            <a:noFill/>
          </a:ln>
        </p:spPr>
        <p:txBody>
          <a:bodyPr anchorCtr="0" anchor="t" bIns="50800" lIns="50800" spcFirstLastPara="1" rIns="50800" wrap="square" tIns="50800">
            <a:normAutofit/>
          </a:bodyPr>
          <a:lstStyle/>
          <a:p>
            <a:pPr indent="-381000" lvl="0" marL="381000" rtl="0" algn="l">
              <a:lnSpc>
                <a:spcPct val="90000"/>
              </a:lnSpc>
              <a:spcBef>
                <a:spcPts val="0"/>
              </a:spcBef>
              <a:spcAft>
                <a:spcPts val="0"/>
              </a:spcAft>
              <a:buClr>
                <a:srgbClr val="5E5E5E"/>
              </a:buClr>
              <a:buSzPts val="3690"/>
              <a:buFont typeface="Helvetica Neue"/>
              <a:buChar char="•"/>
            </a:pPr>
            <a:r>
              <a:rPr lang="en-US"/>
              <a:t>We may be able to create complete applications using React.js, but we will soon discover the limitations of our options, especially when the complexity of the application increases and the interrelationships between its various components (components) increase.</a:t>
            </a:r>
            <a:endParaRPr/>
          </a:p>
          <a:p>
            <a:pPr indent="-381000" lvl="0" marL="381000" rtl="0" algn="l">
              <a:lnSpc>
                <a:spcPct val="90000"/>
              </a:lnSpc>
              <a:spcBef>
                <a:spcPts val="4500"/>
              </a:spcBef>
              <a:spcAft>
                <a:spcPts val="0"/>
              </a:spcAft>
              <a:buClr>
                <a:srgbClr val="5E5E5E"/>
              </a:buClr>
              <a:buSzPts val="3690"/>
              <a:buFont typeface="Helvetica Neue"/>
              <a:buChar char="•"/>
            </a:pPr>
            <a:r>
              <a:rPr lang="en-US"/>
              <a:t>For example, suppose we have a father component that has one son, and the latter has its own state. Note the following picture:</a:t>
            </a:r>
            <a:endParaRPr/>
          </a:p>
        </p:txBody>
      </p:sp>
      <p:sp>
        <p:nvSpPr>
          <p:cNvPr id="114" name="Google Shape;114;p4"/>
          <p:cNvSpPr txBox="1"/>
          <p:nvPr>
            <p:ph type="title"/>
          </p:nvPr>
        </p:nvSpPr>
        <p:spPr>
          <a:xfrm>
            <a:off x="1206500" y="1079500"/>
            <a:ext cx="12193800" cy="14352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Why to use Redux?</a:t>
            </a:r>
            <a:endParaRPr/>
          </a:p>
        </p:txBody>
      </p:sp>
      <p:pic>
        <p:nvPicPr>
          <p:cNvPr descr="شجرة مكونات React.js بسيطة" id="115" name="Google Shape;115;p4"/>
          <p:cNvPicPr preferRelativeResize="0"/>
          <p:nvPr/>
        </p:nvPicPr>
        <p:blipFill rotWithShape="1">
          <a:blip r:embed="rId3">
            <a:alphaModFix/>
          </a:blip>
          <a:srcRect b="0" l="0" r="0" t="0"/>
          <a:stretch/>
        </p:blipFill>
        <p:spPr>
          <a:xfrm>
            <a:off x="6999021" y="7024156"/>
            <a:ext cx="10385958" cy="64217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p>
            <a:pPr indent="-381000" lvl="0" marL="381000" rtl="0" algn="l">
              <a:lnSpc>
                <a:spcPct val="90000"/>
              </a:lnSpc>
              <a:spcBef>
                <a:spcPts val="0"/>
              </a:spcBef>
              <a:spcAft>
                <a:spcPts val="0"/>
              </a:spcAft>
              <a:buClr>
                <a:srgbClr val="5E5E5E"/>
              </a:buClr>
              <a:buSzPts val="3690"/>
              <a:buFont typeface="Helvetica Neue"/>
              <a:buChar char="•"/>
            </a:pPr>
            <a:r>
              <a:rPr lang="en-US"/>
              <a:t>When we started working on our project we didn't have a complete idea of ​​what the final application tree would look like (and it's really hard to tell), we thought that the parent component in the image would have an only son so we gave the latter a state of its own.</a:t>
            </a:r>
            <a:endParaRPr/>
          </a:p>
          <a:p>
            <a:pPr indent="-381000" lvl="0" marL="381000" rtl="0" algn="l">
              <a:lnSpc>
                <a:spcPct val="90000"/>
              </a:lnSpc>
              <a:spcBef>
                <a:spcPts val="4500"/>
              </a:spcBef>
              <a:spcAft>
                <a:spcPts val="0"/>
              </a:spcAft>
              <a:buClr>
                <a:srgbClr val="5E5E5E"/>
              </a:buClr>
              <a:buSzPts val="3690"/>
              <a:buFont typeface="Helvetica Neue"/>
              <a:buChar char="•"/>
            </a:pPr>
            <a:r>
              <a:rPr lang="en-US"/>
              <a:t>After a while, we realized that the father will have other children who need to access the state of the first child, which is impossible in React.js because the state is passed from top to bottom only by Props, and cannot be passed horizontally between components of the same level. </a:t>
            </a:r>
            <a:endParaRPr/>
          </a:p>
          <a:p>
            <a:pPr indent="-381000" lvl="0" marL="381000" rtl="0" algn="l">
              <a:lnSpc>
                <a:spcPct val="90000"/>
              </a:lnSpc>
              <a:spcBef>
                <a:spcPts val="4500"/>
              </a:spcBef>
              <a:spcAft>
                <a:spcPts val="0"/>
              </a:spcAft>
              <a:buClr>
                <a:srgbClr val="5E5E5E"/>
              </a:buClr>
              <a:buSzPts val="3690"/>
              <a:buFont typeface="Helvetica Neue"/>
              <a:buChar char="•"/>
            </a:pPr>
            <a:r>
              <a:rPr lang="en-US"/>
              <a:t>So the only solution will be to strip the first son of his state and raise it to the father so that the father can pass it again to the three sons in the form of Prop.</a:t>
            </a:r>
            <a:endParaRPr/>
          </a:p>
        </p:txBody>
      </p:sp>
      <p:sp>
        <p:nvSpPr>
          <p:cNvPr id="121" name="Google Shape;121;p5"/>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Why to use Redux?</a:t>
            </a:r>
            <a:endParaRPr/>
          </a:p>
        </p:txBody>
      </p:sp>
      <p:pic>
        <p:nvPicPr>
          <p:cNvPr descr="شجرة مكونات React.js معقدة" id="122" name="Google Shape;122;p5"/>
          <p:cNvPicPr preferRelativeResize="0"/>
          <p:nvPr/>
        </p:nvPicPr>
        <p:blipFill rotWithShape="1">
          <a:blip r:embed="rId3">
            <a:alphaModFix/>
          </a:blip>
          <a:srcRect b="0" l="0" r="0" t="0"/>
          <a:stretch/>
        </p:blipFill>
        <p:spPr>
          <a:xfrm>
            <a:off x="11176255" y="4248504"/>
            <a:ext cx="12948363" cy="8006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ph type="title"/>
          </p:nvPr>
        </p:nvSpPr>
        <p:spPr>
          <a:xfrm>
            <a:off x="1206500" y="1079500"/>
            <a:ext cx="15252600" cy="14352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The Solution is: using Redux</a:t>
            </a:r>
            <a:endParaRPr/>
          </a:p>
        </p:txBody>
      </p:sp>
      <p:pic>
        <p:nvPicPr>
          <p:cNvPr descr="شجرة مكونات React.js معقدة مع Redux" id="128" name="Google Shape;128;p6"/>
          <p:cNvPicPr preferRelativeResize="0"/>
          <p:nvPr/>
        </p:nvPicPr>
        <p:blipFill rotWithShape="1">
          <a:blip r:embed="rId3">
            <a:alphaModFix/>
          </a:blip>
          <a:srcRect b="0" l="0" r="0" t="0"/>
          <a:stretch/>
        </p:blipFill>
        <p:spPr>
          <a:xfrm>
            <a:off x="5083086" y="3307742"/>
            <a:ext cx="14221329" cy="87931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7"/>
          <p:cNvSpPr txBox="1"/>
          <p:nvPr>
            <p:ph type="title"/>
          </p:nvPr>
        </p:nvSpPr>
        <p:spPr>
          <a:xfrm>
            <a:off x="1206500" y="1079500"/>
            <a:ext cx="15252600" cy="14352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The Solution is: using Redux</a:t>
            </a:r>
            <a:endParaRPr/>
          </a:p>
        </p:txBody>
      </p:sp>
      <p:pic>
        <p:nvPicPr>
          <p:cNvPr descr="redux - Liberal Dictionary" id="134" name="Google Shape;134;p7"/>
          <p:cNvPicPr preferRelativeResize="0"/>
          <p:nvPr/>
        </p:nvPicPr>
        <p:blipFill rotWithShape="1">
          <a:blip r:embed="rId3">
            <a:alphaModFix/>
          </a:blip>
          <a:srcRect b="0" l="0" r="0" t="0"/>
          <a:stretch/>
        </p:blipFill>
        <p:spPr>
          <a:xfrm>
            <a:off x="4653351" y="2818143"/>
            <a:ext cx="15073798" cy="94964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1206500" y="1079500"/>
            <a:ext cx="152527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Redux flow</a:t>
            </a:r>
            <a:endParaRPr/>
          </a:p>
        </p:txBody>
      </p:sp>
      <p:sp>
        <p:nvSpPr>
          <p:cNvPr id="140" name="Google Shape;140;p8"/>
          <p:cNvSpPr/>
          <p:nvPr>
            <p:ph idx="3" type="pic"/>
          </p:nvPr>
        </p:nvSpPr>
        <p:spPr>
          <a:xfrm>
            <a:off x="12193751" y="1401265"/>
            <a:ext cx="10913372" cy="10913371"/>
          </a:xfrm>
          <a:prstGeom prst="rect">
            <a:avLst/>
          </a:prstGeom>
          <a:noFill/>
          <a:ln>
            <a:noFill/>
          </a:ln>
        </p:spPr>
      </p:sp>
      <p:sp>
        <p:nvSpPr>
          <p:cNvPr id="141" name="Google Shape;141;p8"/>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p>
            <a:pPr indent="-146684" lvl="0" marL="381000" rtl="1" algn="r">
              <a:lnSpc>
                <a:spcPct val="90000"/>
              </a:lnSpc>
              <a:spcBef>
                <a:spcPts val="0"/>
              </a:spcBef>
              <a:spcAft>
                <a:spcPts val="0"/>
              </a:spcAft>
              <a:buClr>
                <a:srgbClr val="5E5E5E"/>
              </a:buClr>
              <a:buSzPts val="3690"/>
              <a:buFont typeface="Helvetica Neue"/>
              <a:buNone/>
            </a:pPr>
            <a:r>
              <a:t/>
            </a:r>
            <a:endParaRPr/>
          </a:p>
        </p:txBody>
      </p:sp>
      <p:pic>
        <p:nvPicPr>
          <p:cNvPr descr="redux" id="142" name="Google Shape;142;p8"/>
          <p:cNvPicPr preferRelativeResize="0"/>
          <p:nvPr/>
        </p:nvPicPr>
        <p:blipFill rotWithShape="1">
          <a:blip r:embed="rId3">
            <a:alphaModFix/>
          </a:blip>
          <a:srcRect b="0" l="0" r="0" t="0"/>
          <a:stretch/>
        </p:blipFill>
        <p:spPr>
          <a:xfrm>
            <a:off x="4543162" y="2349401"/>
            <a:ext cx="15240000" cy="1028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9"/>
          <p:cNvSpPr txBox="1"/>
          <p:nvPr>
            <p:ph type="title"/>
          </p:nvPr>
        </p:nvSpPr>
        <p:spPr>
          <a:xfrm>
            <a:off x="1206500" y="1079500"/>
            <a:ext cx="152527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Redux flow</a:t>
            </a:r>
            <a:endParaRPr/>
          </a:p>
        </p:txBody>
      </p:sp>
      <p:sp>
        <p:nvSpPr>
          <p:cNvPr id="148" name="Google Shape;148;p9"/>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lnSpcReduction="10000"/>
          </a:bodyPr>
          <a:lstStyle/>
          <a:p>
            <a:pPr indent="-381000" lvl="0" marL="381000" rtl="0" algn="l">
              <a:lnSpc>
                <a:spcPct val="90000"/>
              </a:lnSpc>
              <a:spcBef>
                <a:spcPts val="0"/>
              </a:spcBef>
              <a:spcAft>
                <a:spcPts val="0"/>
              </a:spcAft>
              <a:buClr>
                <a:srgbClr val="5E5E5E"/>
              </a:buClr>
              <a:buSzPts val="3690"/>
              <a:buFont typeface="Helvetica Neue"/>
              <a:buChar char="•"/>
            </a:pPr>
            <a:r>
              <a:rPr lang="en-US"/>
              <a:t>It all starts from the User Interface, where the user performs a specific behavior that translates in Redux into what is known as Action.</a:t>
            </a:r>
            <a:endParaRPr/>
          </a:p>
          <a:p>
            <a:pPr indent="-381000" lvl="0" marL="381000" rtl="0" algn="l">
              <a:lnSpc>
                <a:spcPct val="90000"/>
              </a:lnSpc>
              <a:spcBef>
                <a:spcPts val="4500"/>
              </a:spcBef>
              <a:spcAft>
                <a:spcPts val="0"/>
              </a:spcAft>
              <a:buClr>
                <a:srgbClr val="5E5E5E"/>
              </a:buClr>
              <a:buSzPts val="3690"/>
              <a:buFont typeface="Helvetica Neue"/>
              <a:buChar char="•"/>
            </a:pPr>
            <a:r>
              <a:rPr lang="en-US"/>
              <a:t>This action is received in pure functions known as Reducers. It usually accepts two arguments: the old state and the previously fired action, and returns the new state based on the information in the action.</a:t>
            </a:r>
            <a:endParaRPr/>
          </a:p>
          <a:p>
            <a:pPr indent="-381000" lvl="0" marL="381000" rtl="0" algn="l">
              <a:lnSpc>
                <a:spcPct val="90000"/>
              </a:lnSpc>
              <a:spcBef>
                <a:spcPts val="4500"/>
              </a:spcBef>
              <a:spcAft>
                <a:spcPts val="0"/>
              </a:spcAft>
              <a:buClr>
                <a:srgbClr val="5E5E5E"/>
              </a:buClr>
              <a:buSzPts val="3690"/>
              <a:buFont typeface="Helvetica Neue"/>
              <a:buChar char="•"/>
            </a:pPr>
            <a:r>
              <a:rPr lang="en-US"/>
              <a:t>The action is an object with two basic properties:</a:t>
            </a:r>
            <a:endParaRPr/>
          </a:p>
          <a:p>
            <a:pPr indent="-381000" lvl="1" marL="990600" rtl="0" algn="l">
              <a:lnSpc>
                <a:spcPct val="90000"/>
              </a:lnSpc>
              <a:spcBef>
                <a:spcPts val="4500"/>
              </a:spcBef>
              <a:spcAft>
                <a:spcPts val="0"/>
              </a:spcAft>
              <a:buClr>
                <a:srgbClr val="5E5E5E"/>
              </a:buClr>
              <a:buSzPts val="3690"/>
              <a:buFont typeface="Courier New"/>
              <a:buChar char="o"/>
            </a:pPr>
            <a:r>
              <a:rPr lang="en-US"/>
              <a:t>type : This property is mandatory and contains the type of action to be performed.</a:t>
            </a:r>
            <a:endParaRPr/>
          </a:p>
          <a:p>
            <a:pPr indent="-381000" lvl="1" marL="990600" rtl="0" algn="l">
              <a:lnSpc>
                <a:spcPct val="90000"/>
              </a:lnSpc>
              <a:spcBef>
                <a:spcPts val="4500"/>
              </a:spcBef>
              <a:spcAft>
                <a:spcPts val="0"/>
              </a:spcAft>
              <a:buClr>
                <a:srgbClr val="5E5E5E"/>
              </a:buClr>
              <a:buSzPts val="3690"/>
              <a:buFont typeface="Courier New"/>
              <a:buChar char="o"/>
            </a:pPr>
            <a:r>
              <a:rPr lang="en-US"/>
              <a:t>payload : This property is not mandatory - it can be called any name other than payload - and it contains the information that we want to send to the Store to be merged into the state of the application via Reducers.</a:t>
            </a:r>
            <a:endParaRPr/>
          </a:p>
        </p:txBody>
      </p:sp>
      <p:pic>
        <p:nvPicPr>
          <p:cNvPr descr="Redux" id="149" name="Google Shape;149;p9"/>
          <p:cNvPicPr preferRelativeResize="0"/>
          <p:nvPr/>
        </p:nvPicPr>
        <p:blipFill rotWithShape="1">
          <a:blip r:embed="rId3">
            <a:alphaModFix/>
          </a:blip>
          <a:srcRect b="0" l="0" r="0" t="0"/>
          <a:stretch/>
        </p:blipFill>
        <p:spPr>
          <a:xfrm>
            <a:off x="11957234" y="3532012"/>
            <a:ext cx="12426766" cy="665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haneen nooh</dc:creator>
</cp:coreProperties>
</file>